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odec Pro ExtraBold" panose="020B0604020202020204" charset="0"/>
      <p:regular r:id="rId24"/>
    </p:embeddedFont>
    <p:embeddedFont>
      <p:font typeface="Lora" pitchFamily="2" charset="-52"/>
      <p:regular r:id="rId25"/>
    </p:embeddedFont>
    <p:embeddedFont>
      <p:font typeface="Lora Bold" charset="-52"/>
      <p:regular r:id="rId26"/>
    </p:embeddedFont>
    <p:embeddedFont>
      <p:font typeface="Lora Bold Italics" panose="020B0604020202020204" charset="-52"/>
      <p:regular r:id="rId27"/>
    </p:embeddedFont>
    <p:embeddedFont>
      <p:font typeface="Lora Italics" panose="020B0604020202020204" charset="-52"/>
      <p:regular r:id="rId28"/>
    </p:embeddedFont>
    <p:embeddedFont>
      <p:font typeface="Montserrat Light" panose="00000400000000000000" pitchFamily="2" charset="-52"/>
      <p:regular r:id="rId29"/>
    </p:embeddedFont>
    <p:embeddedFont>
      <p:font typeface="Open Sauce" panose="020B0604020202020204" charset="0"/>
      <p:regular r:id="rId30"/>
    </p:embeddedFont>
    <p:embeddedFont>
      <p:font typeface="Open Sauce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58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3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hyperlink" Target="https://ru.wikipedia.org/wiki/%D0%AD%D0%BA%D0%BE%D0%BB%D0%BE%D0%B3%D0%B8%D1%8F" TargetMode="External"/><Relationship Id="rId5" Type="http://schemas.openxmlformats.org/officeDocument/2006/relationships/image" Target="../media/image67.png"/><Relationship Id="rId10" Type="http://schemas.openxmlformats.org/officeDocument/2006/relationships/hyperlink" Target="https://ru.wikipedia.org/wiki/%D0%94%D0%B2%D0%B8%D0%B3%D0%B0%D1%82%D0%B5%D0%BB%D1%8C_%D0%B2%D0%BD%D1%83%D1%82%D1%80%D0%B5%D0%BD%D0%BD%D0%B5%D0%B3%D0%BE_%D1%81%D0%B3%D0%BE%D1%80%D0%B0%D0%BD%D0%B8%D1%8F" TargetMode="External"/><Relationship Id="rId4" Type="http://schemas.openxmlformats.org/officeDocument/2006/relationships/image" Target="../media/image66.svg"/><Relationship Id="rId9" Type="http://schemas.openxmlformats.org/officeDocument/2006/relationships/hyperlink" Target="https://ru.wikipedia.org/wiki/%D0%94%D0%B2%D0%B8%D0%B3%D0%B0%D1%82%D0%B5%D0%BB%D1%8C_%D0%B2%D0%BD%D0%B5%D1%88%D0%BD%D0%B5%D0%B3%D0%BE_%D1%81%D0%B3%D0%BE%D1%80%D0%B0%D0%BD%D0%B8%D1%8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2544309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95974" y="3776194"/>
            <a:ext cx="110236" cy="2818996"/>
            <a:chOff x="0" y="0"/>
            <a:chExt cx="26312" cy="672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43307" y="3365704"/>
            <a:ext cx="3459096" cy="569486"/>
            <a:chOff x="0" y="0"/>
            <a:chExt cx="825638" cy="1359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5638" cy="15497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</a:rPr>
                <a:t>Март 2024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943307" y="313137"/>
            <a:ext cx="3078338" cy="2693546"/>
          </a:xfrm>
          <a:custGeom>
            <a:avLst/>
            <a:gdLst/>
            <a:ahLst/>
            <a:cxnLst/>
            <a:rect l="l" t="t" r="r" b="b"/>
            <a:pathLst>
              <a:path w="3078338" h="2693546">
                <a:moveTo>
                  <a:pt x="0" y="0"/>
                </a:moveTo>
                <a:lnTo>
                  <a:pt x="3078338" y="0"/>
                </a:lnTo>
                <a:lnTo>
                  <a:pt x="3078338" y="2693546"/>
                </a:lnTo>
                <a:lnTo>
                  <a:pt x="0" y="269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91085" y="4131929"/>
            <a:ext cx="13162780" cy="217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74"/>
              </a:lnSpc>
            </a:pPr>
            <a:r>
              <a:rPr lang="en-US" sz="8307">
                <a:solidFill>
                  <a:srgbClr val="1C5739"/>
                </a:solidFill>
                <a:latin typeface="Codec Pro ExtraBold"/>
              </a:rPr>
              <a:t>РЕСПУБЛИКА БЕЛАРУСЬ: </a:t>
            </a:r>
          </a:p>
          <a:p>
            <a:pPr>
              <a:lnSpc>
                <a:spcPts val="7782"/>
              </a:lnSpc>
            </a:pPr>
            <a:r>
              <a:rPr lang="en-US" sz="8107">
                <a:solidFill>
                  <a:srgbClr val="1C5739"/>
                </a:solidFill>
                <a:latin typeface="Codec Pro ExtraBold"/>
              </a:rPr>
              <a:t>ПРОЕКТЫ БУДУЩЕГО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3454" y="1417798"/>
            <a:ext cx="7133524" cy="7136530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304470" y="2962518"/>
            <a:ext cx="573538" cy="583310"/>
            <a:chOff x="0" y="0"/>
            <a:chExt cx="549360" cy="558720"/>
          </a:xfrm>
        </p:grpSpPr>
        <p:sp>
          <p:nvSpPr>
            <p:cNvPr id="5" name="Freeform 5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04470" y="6426298"/>
            <a:ext cx="573538" cy="583310"/>
            <a:chOff x="0" y="0"/>
            <a:chExt cx="549360" cy="558720"/>
          </a:xfrm>
        </p:grpSpPr>
        <p:sp>
          <p:nvSpPr>
            <p:cNvPr id="8" name="Freeform 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463828" y="6595428"/>
            <a:ext cx="248057" cy="245050"/>
            <a:chOff x="0" y="0"/>
            <a:chExt cx="237600" cy="2347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162423" y="6426298"/>
            <a:ext cx="573538" cy="583310"/>
            <a:chOff x="0" y="0"/>
            <a:chExt cx="549360" cy="558720"/>
          </a:xfrm>
        </p:grpSpPr>
        <p:sp>
          <p:nvSpPr>
            <p:cNvPr id="13" name="Freeform 13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27795" y="6595428"/>
            <a:ext cx="248809" cy="245050"/>
            <a:chOff x="0" y="0"/>
            <a:chExt cx="238320" cy="2347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162423" y="2962518"/>
            <a:ext cx="573538" cy="583310"/>
            <a:chOff x="0" y="0"/>
            <a:chExt cx="549360" cy="558720"/>
          </a:xfrm>
        </p:grpSpPr>
        <p:sp>
          <p:nvSpPr>
            <p:cNvPr id="18" name="Freeform 1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467210" y="3131648"/>
            <a:ext cx="248057" cy="245050"/>
            <a:chOff x="0" y="0"/>
            <a:chExt cx="237600" cy="2347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328546" y="3131648"/>
            <a:ext cx="248057" cy="245050"/>
            <a:chOff x="0" y="0"/>
            <a:chExt cx="237600" cy="23472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968494" y="2434341"/>
            <a:ext cx="5103444" cy="510344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7458" tIns="57458" rIns="57458" bIns="57458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812258" y="3131648"/>
            <a:ext cx="1415915" cy="1474377"/>
          </a:xfrm>
          <a:custGeom>
            <a:avLst/>
            <a:gdLst/>
            <a:ahLst/>
            <a:cxnLst/>
            <a:rect l="l" t="t" r="r" b="b"/>
            <a:pathLst>
              <a:path w="1415915" h="1474377">
                <a:moveTo>
                  <a:pt x="0" y="0"/>
                </a:moveTo>
                <a:lnTo>
                  <a:pt x="1415915" y="0"/>
                </a:lnTo>
                <a:lnTo>
                  <a:pt x="1415915" y="1474377"/>
                </a:lnTo>
                <a:lnTo>
                  <a:pt x="0" y="147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181299" y="4561227"/>
            <a:ext cx="4677834" cy="222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z="3208" spc="160">
                <a:solidFill>
                  <a:srgbClr val="1C5739"/>
                </a:solidFill>
                <a:latin typeface="Lora Bold"/>
              </a:rPr>
              <a:t> ДОСТИЖЕНИЯ В ОБЛАСТИ БИОТЕХНОЛОГИЙ</a:t>
            </a:r>
          </a:p>
          <a:p>
            <a:pPr algn="ctr">
              <a:lnSpc>
                <a:spcPts val="4491"/>
              </a:lnSpc>
            </a:pPr>
            <a:endParaRPr lang="en-US" sz="3208" spc="160">
              <a:solidFill>
                <a:srgbClr val="1C5739"/>
              </a:solidFill>
              <a:latin typeface="Lora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17485" y="1144687"/>
            <a:ext cx="10359119" cy="140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10"/>
              </a:lnSpc>
            </a:pPr>
            <a:r>
              <a:rPr lang="en-US" sz="3647" spc="331">
                <a:solidFill>
                  <a:srgbClr val="231F20"/>
                </a:solidFill>
                <a:latin typeface="Lora Bold"/>
              </a:rPr>
              <a:t>Развитие биотехнологий в Беларуси демонстрирует прорывные открытия и в сфере здравоохранения.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17485" y="4375181"/>
            <a:ext cx="9098393" cy="206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14"/>
              </a:lnSpc>
            </a:pPr>
            <a:r>
              <a:rPr lang="en-US" sz="2300" spc="225">
                <a:solidFill>
                  <a:srgbClr val="231F20"/>
                </a:solidFill>
                <a:latin typeface="Lora Bold"/>
              </a:rPr>
              <a:t> – разработанные методы клеточной иммунотерапии онкологических заболеваний широкого спектра, которые позволяют значительно увеличить выживаемость пациентов и предотвратить развитие рецидивов болезни;</a:t>
            </a:r>
          </a:p>
          <a:p>
            <a:pPr marL="0" lvl="0" indent="0">
              <a:lnSpc>
                <a:spcPts val="2714"/>
              </a:lnSpc>
            </a:pPr>
            <a:endParaRPr lang="en-US" sz="2300" spc="225">
              <a:solidFill>
                <a:srgbClr val="231F20"/>
              </a:solidFill>
              <a:latin typeface="Lora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17485" y="3009415"/>
            <a:ext cx="9842925" cy="78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74"/>
              </a:lnSpc>
              <a:spcBef>
                <a:spcPct val="0"/>
              </a:spcBef>
            </a:pPr>
            <a:r>
              <a:rPr lang="en-US" sz="2300" spc="225">
                <a:solidFill>
                  <a:srgbClr val="397D5A"/>
                </a:solidFill>
                <a:latin typeface="Lora Bold"/>
              </a:rPr>
              <a:t>– создание трансгенных коз, в ДНК которых внедрен ген человека. 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217485" y="6980467"/>
            <a:ext cx="9633956" cy="198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4"/>
              </a:lnSpc>
            </a:pPr>
            <a:r>
              <a:rPr lang="en-US" sz="2300" spc="225">
                <a:solidFill>
                  <a:srgbClr val="397D5A"/>
                </a:solidFill>
                <a:latin typeface="Lora Bold"/>
              </a:rPr>
              <a:t> – создание клеточных технологий для лечения иммунологических, аллергических и функциональных патологий, а также новые методы ДНК-диагностики болезней человека и животных.</a:t>
            </a:r>
          </a:p>
          <a:p>
            <a:pPr marL="0" lvl="0" indent="0">
              <a:lnSpc>
                <a:spcPts val="3174"/>
              </a:lnSpc>
              <a:spcBef>
                <a:spcPct val="0"/>
              </a:spcBef>
            </a:pPr>
            <a:endParaRPr lang="en-US" sz="2300" spc="225">
              <a:solidFill>
                <a:srgbClr val="397D5A"/>
              </a:solidFill>
              <a:latin typeface="Lora Bold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10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3454" y="1417798"/>
            <a:ext cx="7133524" cy="7136530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304470" y="2962518"/>
            <a:ext cx="573538" cy="583310"/>
            <a:chOff x="0" y="0"/>
            <a:chExt cx="549360" cy="558720"/>
          </a:xfrm>
        </p:grpSpPr>
        <p:sp>
          <p:nvSpPr>
            <p:cNvPr id="5" name="Freeform 5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04470" y="6426298"/>
            <a:ext cx="573538" cy="583310"/>
            <a:chOff x="0" y="0"/>
            <a:chExt cx="549360" cy="558720"/>
          </a:xfrm>
        </p:grpSpPr>
        <p:sp>
          <p:nvSpPr>
            <p:cNvPr id="8" name="Freeform 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463828" y="6595428"/>
            <a:ext cx="248057" cy="245050"/>
            <a:chOff x="0" y="0"/>
            <a:chExt cx="237600" cy="2347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162423" y="6426298"/>
            <a:ext cx="573538" cy="583310"/>
            <a:chOff x="0" y="0"/>
            <a:chExt cx="549360" cy="558720"/>
          </a:xfrm>
        </p:grpSpPr>
        <p:sp>
          <p:nvSpPr>
            <p:cNvPr id="13" name="Freeform 13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27795" y="6595428"/>
            <a:ext cx="248809" cy="245050"/>
            <a:chOff x="0" y="0"/>
            <a:chExt cx="238320" cy="2347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162423" y="2962518"/>
            <a:ext cx="573538" cy="583310"/>
            <a:chOff x="0" y="0"/>
            <a:chExt cx="549360" cy="558720"/>
          </a:xfrm>
        </p:grpSpPr>
        <p:sp>
          <p:nvSpPr>
            <p:cNvPr id="18" name="Freeform 1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467210" y="3131648"/>
            <a:ext cx="248057" cy="245050"/>
            <a:chOff x="0" y="0"/>
            <a:chExt cx="237600" cy="2347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328546" y="3131648"/>
            <a:ext cx="248057" cy="245050"/>
            <a:chOff x="0" y="0"/>
            <a:chExt cx="237600" cy="23472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968494" y="2434341"/>
            <a:ext cx="5103444" cy="510344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7458" tIns="57458" rIns="57458" bIns="57458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812258" y="3131648"/>
            <a:ext cx="1415915" cy="1474377"/>
          </a:xfrm>
          <a:custGeom>
            <a:avLst/>
            <a:gdLst/>
            <a:ahLst/>
            <a:cxnLst/>
            <a:rect l="l" t="t" r="r" b="b"/>
            <a:pathLst>
              <a:path w="1415915" h="1474377">
                <a:moveTo>
                  <a:pt x="0" y="0"/>
                </a:moveTo>
                <a:lnTo>
                  <a:pt x="1415915" y="0"/>
                </a:lnTo>
                <a:lnTo>
                  <a:pt x="1415915" y="1474377"/>
                </a:lnTo>
                <a:lnTo>
                  <a:pt x="0" y="147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181299" y="4561227"/>
            <a:ext cx="4677834" cy="222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z="3208" spc="160">
                <a:solidFill>
                  <a:srgbClr val="1C5739"/>
                </a:solidFill>
                <a:latin typeface="Lora Bold"/>
              </a:rPr>
              <a:t> ДОСТИЖЕНИЯ В ОБЛАСТИ БИОТЕХНОЛОГИЙ</a:t>
            </a:r>
          </a:p>
          <a:p>
            <a:pPr algn="ctr">
              <a:lnSpc>
                <a:spcPts val="4491"/>
              </a:lnSpc>
            </a:pPr>
            <a:endParaRPr lang="en-US" sz="3208" spc="160">
              <a:solidFill>
                <a:srgbClr val="1C5739"/>
              </a:solidFill>
              <a:latin typeface="Lora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430290" y="610804"/>
            <a:ext cx="10751009" cy="140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10"/>
              </a:lnSpc>
            </a:pPr>
            <a:r>
              <a:rPr lang="en-US" sz="3647" spc="331">
                <a:solidFill>
                  <a:srgbClr val="231F20"/>
                </a:solidFill>
                <a:latin typeface="Lora Bold"/>
              </a:rPr>
              <a:t>В Витебской области активно формируется биофармтехнологический кластер.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180" y="6037473"/>
            <a:ext cx="11022243" cy="340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</a:pPr>
            <a:r>
              <a:rPr lang="en-US" sz="2400" spc="235">
                <a:solidFill>
                  <a:srgbClr val="231F20"/>
                </a:solidFill>
                <a:latin typeface="Lora Bold"/>
              </a:rPr>
              <a:t>  Президент Республики Беларусь А.Г.Лукашенко, посещая </a:t>
            </a:r>
          </a:p>
          <a:p>
            <a:pPr marL="0" lvl="0" indent="0" algn="ctr">
              <a:lnSpc>
                <a:spcPts val="3067"/>
              </a:lnSpc>
            </a:pPr>
            <a:r>
              <a:rPr lang="en-US" sz="2599" spc="254">
                <a:solidFill>
                  <a:srgbClr val="231F20"/>
                </a:solidFill>
                <a:latin typeface="Lora Bold"/>
              </a:rPr>
              <a:t> 4 ноября 2022 г. БНБК, сказал: «Несколько десятков лет назад термин «биотехнологии» и выговаривали с трудом, не все понимали, что это такое. Но мы тогда говорили о том, что за биотехнологиями будущее. Как за атомной энергетикой и так далее... Когда я стал Президентом, мне пришлось этим заниматься. Моя мечта – чтобы наше общество поднялось на несколько ступеней».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04332" y="2114133"/>
            <a:ext cx="10323462" cy="3416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6"/>
              </a:lnSpc>
            </a:pPr>
            <a:r>
              <a:rPr lang="en-US" sz="2200" spc="215">
                <a:solidFill>
                  <a:srgbClr val="397D5A"/>
                </a:solidFill>
                <a:latin typeface="Lora Bold"/>
              </a:rPr>
              <a:t> </a:t>
            </a:r>
            <a:r>
              <a:rPr lang="en-US" sz="2200" spc="215">
                <a:solidFill>
                  <a:srgbClr val="397D5A"/>
                </a:solidFill>
                <a:latin typeface="Lora Bold Italics"/>
              </a:rPr>
              <a:t>Планируется, что центром кластера станет завод «БелВитунифарм». </a:t>
            </a:r>
          </a:p>
          <a:p>
            <a:pPr algn="ctr">
              <a:lnSpc>
                <a:spcPts val="3036"/>
              </a:lnSpc>
            </a:pPr>
            <a:r>
              <a:rPr lang="en-US" sz="2200" spc="215">
                <a:solidFill>
                  <a:srgbClr val="397D5A"/>
                </a:solidFill>
                <a:latin typeface="Lora Bold Italics"/>
              </a:rPr>
              <a:t> Здесь уже выпустили опытную серию противовирусной вакцины. Работают ученые и над созданием отечественного препарата от гриппа. Наработанные технологии будут использовать для производства других вакцин и лекарств. Например, среди перспективных направлений – выпуск препаратов для лечения заболеваний крови.</a:t>
            </a:r>
          </a:p>
          <a:p>
            <a:pPr marL="0" lvl="0" indent="0" algn="ctr">
              <a:lnSpc>
                <a:spcPts val="3036"/>
              </a:lnSpc>
              <a:spcBef>
                <a:spcPct val="0"/>
              </a:spcBef>
            </a:pPr>
            <a:endParaRPr lang="en-US" sz="2200" spc="215">
              <a:solidFill>
                <a:srgbClr val="397D5A"/>
              </a:solidFill>
              <a:latin typeface="Lora Bold Italics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7051393" y="9396623"/>
            <a:ext cx="5345883" cy="7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Lora"/>
              </a:rPr>
              <a:t> Можно с уверенностью сказать, что белорусы это сделают.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11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29623" y="3442596"/>
            <a:ext cx="15537036" cy="1491505"/>
            <a:chOff x="0" y="0"/>
            <a:chExt cx="4092059" cy="3928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92059" cy="392824"/>
            </a:xfrm>
            <a:custGeom>
              <a:avLst/>
              <a:gdLst/>
              <a:ahLst/>
              <a:cxnLst/>
              <a:rect l="l" t="t" r="r" b="b"/>
              <a:pathLst>
                <a:path w="4092059" h="392824">
                  <a:moveTo>
                    <a:pt x="0" y="0"/>
                  </a:moveTo>
                  <a:lnTo>
                    <a:pt x="4092059" y="0"/>
                  </a:lnTo>
                  <a:lnTo>
                    <a:pt x="4092059" y="392824"/>
                  </a:lnTo>
                  <a:lnTo>
                    <a:pt x="0" y="392824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092059" cy="440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Lora Italics"/>
                </a:rPr>
                <a:t>В 2013 году Республика Беларусь стала полноправным членом Комитета ООН по использованию космического пространства в мирных целях. Мы создали новую отрасль экономики – космическую. Белорусы гордятся этими успехами, но главное – видят перспективы.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74773" y="246511"/>
            <a:ext cx="16691886" cy="2715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Lora"/>
              </a:rPr>
              <a:t> БЕЛАРУСЬ В КЛУБЕ КОСМИЧЕСКИХ ДЕРЖАВ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28700" y="7600030"/>
            <a:ext cx="6131301" cy="1988248"/>
            <a:chOff x="0" y="0"/>
            <a:chExt cx="1614828" cy="52365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14828" cy="523654"/>
            </a:xfrm>
            <a:custGeom>
              <a:avLst/>
              <a:gdLst/>
              <a:ahLst/>
              <a:cxnLst/>
              <a:rect l="l" t="t" r="r" b="b"/>
              <a:pathLst>
                <a:path w="1614828" h="523654">
                  <a:moveTo>
                    <a:pt x="0" y="0"/>
                  </a:moveTo>
                  <a:lnTo>
                    <a:pt x="1614828" y="0"/>
                  </a:lnTo>
                  <a:lnTo>
                    <a:pt x="1614828" y="523654"/>
                  </a:lnTo>
                  <a:lnTo>
                    <a:pt x="0" y="52365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614828" cy="552229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algn="ctr">
                <a:lnSpc>
                  <a:spcPts val="2483"/>
                </a:lnSpc>
              </a:pPr>
              <a:r>
                <a:rPr lang="en-US" sz="1799" spc="17">
                  <a:solidFill>
                    <a:srgbClr val="FFFFFF"/>
                  </a:solidFill>
                  <a:latin typeface="Lora"/>
                </a:rPr>
                <a:t> В космической отрасли страны задействовано более 20 научных и производственных организаций, в которых работает около </a:t>
              </a:r>
            </a:p>
            <a:p>
              <a:pPr marL="0" lvl="0" indent="0" algn="ctr">
                <a:lnSpc>
                  <a:spcPts val="2483"/>
                </a:lnSpc>
                <a:spcBef>
                  <a:spcPct val="0"/>
                </a:spcBef>
              </a:pPr>
              <a:r>
                <a:rPr lang="en-US" sz="1799" spc="17">
                  <a:solidFill>
                    <a:srgbClr val="FFFFFF"/>
                  </a:solidFill>
                  <a:latin typeface="Lora"/>
                </a:rPr>
                <a:t>4 тыс. человек. На орбите – четыре белорусских спутника. И это не предел.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09084" y="7627199"/>
            <a:ext cx="6131301" cy="1961079"/>
            <a:chOff x="0" y="0"/>
            <a:chExt cx="1614828" cy="5164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828" cy="516498"/>
            </a:xfrm>
            <a:custGeom>
              <a:avLst/>
              <a:gdLst/>
              <a:ahLst/>
              <a:cxnLst/>
              <a:rect l="l" t="t" r="r" b="b"/>
              <a:pathLst>
                <a:path w="1614828" h="516498">
                  <a:moveTo>
                    <a:pt x="0" y="0"/>
                  </a:moveTo>
                  <a:lnTo>
                    <a:pt x="1614828" y="0"/>
                  </a:lnTo>
                  <a:lnTo>
                    <a:pt x="1614828" y="516498"/>
                  </a:lnTo>
                  <a:lnTo>
                    <a:pt x="0" y="516498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614828" cy="545073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483"/>
                </a:lnSpc>
                <a:spcBef>
                  <a:spcPct val="0"/>
                </a:spcBef>
              </a:pPr>
              <a:r>
                <a:rPr lang="en-US" sz="1799" spc="17">
                  <a:solidFill>
                    <a:srgbClr val="FFFFFF"/>
                  </a:solidFill>
                  <a:latin typeface="Lora"/>
                </a:rPr>
                <a:t>Экономический эффект использования космической информации высок: превышение доходов над расходами на эксплуатацию спутника составило около 44 млн долларов США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78349" y="5286526"/>
            <a:ext cx="6131301" cy="1961079"/>
            <a:chOff x="0" y="0"/>
            <a:chExt cx="1614828" cy="51649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14828" cy="516498"/>
            </a:xfrm>
            <a:custGeom>
              <a:avLst/>
              <a:gdLst/>
              <a:ahLst/>
              <a:cxnLst/>
              <a:rect l="l" t="t" r="r" b="b"/>
              <a:pathLst>
                <a:path w="1614828" h="516498">
                  <a:moveTo>
                    <a:pt x="0" y="0"/>
                  </a:moveTo>
                  <a:lnTo>
                    <a:pt x="1614828" y="0"/>
                  </a:lnTo>
                  <a:lnTo>
                    <a:pt x="1614828" y="516498"/>
                  </a:lnTo>
                  <a:lnTo>
                    <a:pt x="0" y="516498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614828" cy="545073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483"/>
                </a:lnSpc>
                <a:spcBef>
                  <a:spcPct val="0"/>
                </a:spcBef>
              </a:pPr>
              <a:r>
                <a:rPr lang="en-US" sz="1799" spc="17">
                  <a:solidFill>
                    <a:srgbClr val="FFFFFF"/>
                  </a:solidFill>
                  <a:latin typeface="Lora"/>
                </a:rPr>
                <a:t> Знаковый проект – подготовка и полет на российский сегмент Международной космической станции белорусского космонавта.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856399" y="0"/>
            <a:ext cx="3663922" cy="3119350"/>
          </a:xfrm>
          <a:custGeom>
            <a:avLst/>
            <a:gdLst/>
            <a:ahLst/>
            <a:cxnLst/>
            <a:rect l="l" t="t" r="r" b="b"/>
            <a:pathLst>
              <a:path w="3663922" h="3119350">
                <a:moveTo>
                  <a:pt x="0" y="0"/>
                </a:moveTo>
                <a:lnTo>
                  <a:pt x="3663922" y="0"/>
                </a:lnTo>
                <a:lnTo>
                  <a:pt x="3663922" y="3119350"/>
                </a:lnTo>
                <a:lnTo>
                  <a:pt x="0" y="3119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160001" y="7723855"/>
            <a:ext cx="4127203" cy="2228689"/>
          </a:xfrm>
          <a:custGeom>
            <a:avLst/>
            <a:gdLst/>
            <a:ahLst/>
            <a:cxnLst/>
            <a:rect l="l" t="t" r="r" b="b"/>
            <a:pathLst>
              <a:path w="4127203" h="2228689">
                <a:moveTo>
                  <a:pt x="0" y="0"/>
                </a:moveTo>
                <a:lnTo>
                  <a:pt x="4127203" y="0"/>
                </a:lnTo>
                <a:lnTo>
                  <a:pt x="4127203" y="2228689"/>
                </a:lnTo>
                <a:lnTo>
                  <a:pt x="0" y="2228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12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4079343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47" b="-854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Lora"/>
                </a:rPr>
                <a:t>Петр Ильич Климук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28921" y="338485"/>
            <a:ext cx="16930379" cy="26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5"/>
              </a:lnSpc>
            </a:pPr>
            <a:r>
              <a:rPr lang="en-US" sz="7288" spc="663">
                <a:solidFill>
                  <a:srgbClr val="FFFFFF"/>
                </a:solidFill>
                <a:latin typeface="Lora"/>
              </a:rPr>
              <a:t> В покорении космоса и ранее принимали участие уроженцы Беларуси.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8188235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178269" cy="385779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207"/>
                </a:lnSpc>
                <a:spcBef>
                  <a:spcPct val="0"/>
                </a:spcBef>
              </a:pPr>
              <a:r>
                <a:rPr lang="en-US" sz="1599" spc="15">
                  <a:solidFill>
                    <a:srgbClr val="FFFFFF"/>
                  </a:solidFill>
                  <a:latin typeface="Lora Italics"/>
                </a:rPr>
                <a:t>    уроженец д. Комаровка Брестской области. Совершил три космических полета: в 1973, 1975, 1978 гг. Общая продолжительность полетов – 78 суток.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7130" y="4476901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40" y="0"/>
                </a:lnTo>
                <a:lnTo>
                  <a:pt x="4473740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977" b="-29977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1034305"/>
            <a:chOff x="0" y="0"/>
            <a:chExt cx="1178269" cy="2724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272410"/>
            </a:xfrm>
            <a:custGeom>
              <a:avLst/>
              <a:gdLst/>
              <a:ahLst/>
              <a:cxnLst/>
              <a:rect l="l" t="t" r="r" b="b"/>
              <a:pathLst>
                <a:path w="1178269" h="272410">
                  <a:moveTo>
                    <a:pt x="0" y="0"/>
                  </a:moveTo>
                  <a:lnTo>
                    <a:pt x="1178269" y="0"/>
                  </a:lnTo>
                  <a:lnTo>
                    <a:pt x="1178269" y="272410"/>
                  </a:lnTo>
                  <a:lnTo>
                    <a:pt x="0" y="27241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320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Lora"/>
                </a:rPr>
                <a:t>Владимир Васильевич Коваленок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7130" y="8580171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178269" cy="385779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207"/>
                </a:lnSpc>
                <a:spcBef>
                  <a:spcPct val="0"/>
                </a:spcBef>
              </a:pPr>
              <a:r>
                <a:rPr lang="en-US" sz="1599" spc="15">
                  <a:solidFill>
                    <a:srgbClr val="FFFFFF"/>
                  </a:solidFill>
                  <a:latin typeface="Lora Italics"/>
                </a:rPr>
                <a:t>уроженец д. Белое Минской области. Совершил три космических полета: в 1977, 1978 и 1981 гг. Общая продолжительность полетов – 216 суток.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4079343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051" b="-37051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884638" y="3473185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Lora"/>
                </a:rPr>
                <a:t>Олег Викторович Новицкий 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5695" y="8188235"/>
            <a:ext cx="4473739" cy="1617599"/>
            <a:chOff x="0" y="0"/>
            <a:chExt cx="1178269" cy="42603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426034"/>
            </a:xfrm>
            <a:custGeom>
              <a:avLst/>
              <a:gdLst/>
              <a:ahLst/>
              <a:cxnLst/>
              <a:rect l="l" t="t" r="r" b="b"/>
              <a:pathLst>
                <a:path w="1178269" h="426034">
                  <a:moveTo>
                    <a:pt x="0" y="0"/>
                  </a:moveTo>
                  <a:lnTo>
                    <a:pt x="1178269" y="0"/>
                  </a:lnTo>
                  <a:lnTo>
                    <a:pt x="1178269" y="426034"/>
                  </a:lnTo>
                  <a:lnTo>
                    <a:pt x="0" y="426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178269" cy="454609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207"/>
                </a:lnSpc>
                <a:spcBef>
                  <a:spcPct val="0"/>
                </a:spcBef>
              </a:pPr>
              <a:r>
                <a:rPr lang="en-US" sz="1599" spc="15">
                  <a:solidFill>
                    <a:srgbClr val="FFFFFF"/>
                  </a:solidFill>
                  <a:latin typeface="Lora Italics"/>
                </a:rPr>
                <a:t>уроженец г. Червень Минской области, гражданин Российской Федерации. Совершил три космических полета: в 2012, 2016, 2021 гг. Общая продолжительность полетов – 531 сутки.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6863202" y="-2308596"/>
            <a:ext cx="5910188" cy="5910188"/>
          </a:xfrm>
          <a:custGeom>
            <a:avLst/>
            <a:gdLst/>
            <a:ahLst/>
            <a:cxnLst/>
            <a:rect l="l" t="t" r="r" b="b"/>
            <a:pathLst>
              <a:path w="5910188" h="5910188">
                <a:moveTo>
                  <a:pt x="0" y="0"/>
                </a:moveTo>
                <a:lnTo>
                  <a:pt x="5910188" y="0"/>
                </a:lnTo>
                <a:lnTo>
                  <a:pt x="5910188" y="5910187"/>
                </a:lnTo>
                <a:lnTo>
                  <a:pt x="0" y="59101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3142965" y="-387085"/>
            <a:ext cx="3860271" cy="3860271"/>
          </a:xfrm>
          <a:custGeom>
            <a:avLst/>
            <a:gdLst/>
            <a:ahLst/>
            <a:cxnLst/>
            <a:rect l="l" t="t" r="r" b="b"/>
            <a:pathLst>
              <a:path w="3860271" h="3860271">
                <a:moveTo>
                  <a:pt x="0" y="0"/>
                </a:moveTo>
                <a:lnTo>
                  <a:pt x="3860271" y="0"/>
                </a:lnTo>
                <a:lnTo>
                  <a:pt x="3860271" y="3860270"/>
                </a:lnTo>
                <a:lnTo>
                  <a:pt x="0" y="3860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13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99541" y="343424"/>
            <a:ext cx="18191400" cy="23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4989" spc="454">
                <a:solidFill>
                  <a:srgbClr val="FFFFFF"/>
                </a:solidFill>
                <a:latin typeface="Lora"/>
              </a:rPr>
              <a:t> Принципиально важно, чтобы впервые в истории суверенного белорусского государства на орбитальной станции побывал гражданин Республики Беларусь.</a:t>
            </a:r>
          </a:p>
        </p:txBody>
      </p:sp>
      <p:sp>
        <p:nvSpPr>
          <p:cNvPr id="7" name="Freeform 7"/>
          <p:cNvSpPr/>
          <p:nvPr/>
        </p:nvSpPr>
        <p:spPr>
          <a:xfrm>
            <a:off x="16863202" y="-2308596"/>
            <a:ext cx="5910188" cy="5910188"/>
          </a:xfrm>
          <a:custGeom>
            <a:avLst/>
            <a:gdLst/>
            <a:ahLst/>
            <a:cxnLst/>
            <a:rect l="l" t="t" r="r" b="b"/>
            <a:pathLst>
              <a:path w="5910188" h="5910188">
                <a:moveTo>
                  <a:pt x="0" y="0"/>
                </a:moveTo>
                <a:lnTo>
                  <a:pt x="5910188" y="0"/>
                </a:lnTo>
                <a:lnTo>
                  <a:pt x="5910188" y="5910187"/>
                </a:lnTo>
                <a:lnTo>
                  <a:pt x="0" y="591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142965" y="-387085"/>
            <a:ext cx="3860271" cy="3860271"/>
          </a:xfrm>
          <a:custGeom>
            <a:avLst/>
            <a:gdLst/>
            <a:ahLst/>
            <a:cxnLst/>
            <a:rect l="l" t="t" r="r" b="b"/>
            <a:pathLst>
              <a:path w="3860271" h="3860271">
                <a:moveTo>
                  <a:pt x="0" y="0"/>
                </a:moveTo>
                <a:lnTo>
                  <a:pt x="3860271" y="0"/>
                </a:lnTo>
                <a:lnTo>
                  <a:pt x="3860271" y="3860270"/>
                </a:lnTo>
                <a:lnTo>
                  <a:pt x="0" y="386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3015" y="3338161"/>
            <a:ext cx="7632798" cy="4879669"/>
          </a:xfrm>
          <a:custGeom>
            <a:avLst/>
            <a:gdLst/>
            <a:ahLst/>
            <a:cxnLst/>
            <a:rect l="l" t="t" r="r" b="b"/>
            <a:pathLst>
              <a:path w="7632798" h="4879669">
                <a:moveTo>
                  <a:pt x="0" y="0"/>
                </a:moveTo>
                <a:lnTo>
                  <a:pt x="7632798" y="0"/>
                </a:lnTo>
                <a:lnTo>
                  <a:pt x="7632798" y="4879669"/>
                </a:lnTo>
                <a:lnTo>
                  <a:pt x="0" y="4879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8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59299" y="3480157"/>
            <a:ext cx="10032561" cy="4172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9"/>
              </a:lnSpc>
            </a:pPr>
            <a:r>
              <a:rPr lang="en-US" sz="2977">
                <a:solidFill>
                  <a:srgbClr val="000000"/>
                </a:solidFill>
                <a:latin typeface="Lora Bold"/>
              </a:rPr>
              <a:t> В 2023 году в Центре подготовки космонавта им. Ю.А. Гагарина из 6 кандидатов из Беларуси для полета были выбраны 2 человека. </a:t>
            </a:r>
          </a:p>
          <a:p>
            <a:pPr algn="l">
              <a:lnSpc>
                <a:spcPts val="4169"/>
              </a:lnSpc>
            </a:pPr>
            <a:r>
              <a:rPr lang="en-US" sz="2977">
                <a:solidFill>
                  <a:srgbClr val="000000"/>
                </a:solidFill>
                <a:latin typeface="Lora Bold"/>
              </a:rPr>
              <a:t>В основной экипаж 21-й экспедиции посещения МКС вошли российский космонавт Олег Новицкий, белоруска Марина Витальевна Василевская (бортпроводник-инструктор авиакомпании «Белавиа») и астронавт NASA Трейси Дайсон.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427380"/>
            <a:ext cx="16475447" cy="1704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1C5739"/>
                </a:solidFill>
                <a:latin typeface="Lora Bold Italics"/>
              </a:rPr>
              <a:t> Старт космического корабля с белорусским космонавтом на борту запланирован на 21 марта 2024 г. В рамках 21-й экспедиции планируется проведение ряда научных экспериментов белорусским космонавтом в области медицины, биологии, физиологии и дистанционного зондирования Земли.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1C5739"/>
                </a:solidFill>
                <a:latin typeface="Lora Bold Italics"/>
              </a:rPr>
              <a:t> </a:t>
            </a:r>
          </a:p>
          <a:p>
            <a:pPr algn="ctr">
              <a:lnSpc>
                <a:spcPts val="2660"/>
              </a:lnSpc>
            </a:pPr>
            <a:r>
              <a:rPr lang="en-US" sz="1900">
                <a:solidFill>
                  <a:srgbClr val="1C5739"/>
                </a:solidFill>
                <a:latin typeface="Lora Bold Italics"/>
              </a:rPr>
              <a:t> Таким образом, наша страна уверенно закрепляет за собой статус современной космической державы.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14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43968" y="117565"/>
            <a:ext cx="14315332" cy="2261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5708" spc="559">
                <a:solidFill>
                  <a:srgbClr val="FFFFFF"/>
                </a:solidFill>
                <a:latin typeface="Lora Bold"/>
              </a:rPr>
              <a:t> АНТАРКТИДА:</a:t>
            </a:r>
          </a:p>
          <a:p>
            <a:pPr algn="ctr">
              <a:lnSpc>
                <a:spcPts val="5838"/>
              </a:lnSpc>
            </a:pPr>
            <a:r>
              <a:rPr lang="en-US" sz="5508" spc="539">
                <a:solidFill>
                  <a:srgbClr val="FFFFFF"/>
                </a:solidFill>
                <a:latin typeface="Lora Bold"/>
              </a:rPr>
              <a:t> НА РАВНЫХ С КРУПНЕЙШИМИ ДЕРЖАВАМИ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48973" y="3484355"/>
            <a:ext cx="14990053" cy="158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Lora"/>
              </a:rPr>
              <a:t>В исследованиях Антарктиды белорусы принимают участие </a:t>
            </a:r>
          </a:p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Lora"/>
              </a:rPr>
              <a:t> с 1955 года. В составе советских экспедиций на ледовом континенте побывало более 100 наших соотечественников.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096" y="6173420"/>
            <a:ext cx="9839101" cy="3906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Lora"/>
              </a:rPr>
              <a:t>При поддержке Главы государства А.Г.Лукашенко независимая Беларусь в 2006 году начала свой путь в освоении ледового континента, когда присоединилась к Договору об Антарктике.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15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3425320"/>
                  </a:moveTo>
                  <a:lnTo>
                    <a:pt x="6089457" y="0"/>
                  </a:lnTo>
                  <a:lnTo>
                    <a:pt x="0" y="0"/>
                  </a:lnTo>
                  <a:cubicBezTo>
                    <a:pt x="2029819" y="1141773"/>
                    <a:pt x="4059638" y="2283546"/>
                    <a:pt x="6089457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23107" r="-5939" b="-244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623726" y="709455"/>
            <a:ext cx="5853701" cy="2397152"/>
            <a:chOff x="0" y="0"/>
            <a:chExt cx="5314438" cy="21763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14408" cy="2176266"/>
            </a:xfrm>
            <a:custGeom>
              <a:avLst/>
              <a:gdLst/>
              <a:ahLst/>
              <a:cxnLst/>
              <a:rect l="l" t="t" r="r" b="b"/>
              <a:pathLst>
                <a:path w="5314408" h="2176266">
                  <a:moveTo>
                    <a:pt x="437004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76266"/>
                    <a:pt x="0" y="2176266"/>
                    <a:pt x="0" y="2176266"/>
                  </a:cubicBezTo>
                  <a:cubicBezTo>
                    <a:pt x="4370041" y="2176266"/>
                    <a:pt x="4370041" y="2176266"/>
                    <a:pt x="4370041" y="2176266"/>
                  </a:cubicBezTo>
                  <a:cubicBezTo>
                    <a:pt x="4890197" y="2176266"/>
                    <a:pt x="5314408" y="1687537"/>
                    <a:pt x="5314408" y="1088037"/>
                  </a:cubicBezTo>
                  <a:cubicBezTo>
                    <a:pt x="5314408" y="488538"/>
                    <a:pt x="4890196" y="0"/>
                    <a:pt x="4370041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226907" y="3568259"/>
            <a:ext cx="6250520" cy="1787223"/>
            <a:chOff x="0" y="0"/>
            <a:chExt cx="5674701" cy="16225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74608" cy="1622538"/>
            </a:xfrm>
            <a:custGeom>
              <a:avLst/>
              <a:gdLst/>
              <a:ahLst/>
              <a:cxnLst/>
              <a:rect l="l" t="t" r="r" b="b"/>
              <a:pathLst>
                <a:path w="5674608" h="1622538">
                  <a:moveTo>
                    <a:pt x="46662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22538"/>
                    <a:pt x="0" y="1622538"/>
                    <a:pt x="0" y="1622538"/>
                  </a:cubicBezTo>
                  <a:cubicBezTo>
                    <a:pt x="4666229" y="1622538"/>
                    <a:pt x="4666229" y="1622538"/>
                    <a:pt x="4666229" y="1622538"/>
                  </a:cubicBezTo>
                  <a:cubicBezTo>
                    <a:pt x="5221686" y="1622538"/>
                    <a:pt x="5674608" y="1258135"/>
                    <a:pt x="5674608" y="811269"/>
                  </a:cubicBezTo>
                  <a:cubicBezTo>
                    <a:pt x="5674608" y="364403"/>
                    <a:pt x="5221686" y="0"/>
                    <a:pt x="4666229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190711" y="1028700"/>
            <a:ext cx="1792382" cy="1791128"/>
            <a:chOff x="0" y="0"/>
            <a:chExt cx="2058480" cy="20570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112248" y="5888883"/>
            <a:ext cx="6365178" cy="1277408"/>
            <a:chOff x="0" y="0"/>
            <a:chExt cx="5778797" cy="115972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78642" cy="1159736"/>
            </a:xfrm>
            <a:custGeom>
              <a:avLst/>
              <a:gdLst/>
              <a:ahLst/>
              <a:cxnLst/>
              <a:rect l="l" t="t" r="r" b="b"/>
              <a:pathLst>
                <a:path w="5778642" h="1159736">
                  <a:moveTo>
                    <a:pt x="475176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9736"/>
                    <a:pt x="0" y="1159736"/>
                    <a:pt x="0" y="1159736"/>
                  </a:cubicBezTo>
                  <a:cubicBezTo>
                    <a:pt x="4751764" y="1159736"/>
                    <a:pt x="4751764" y="1159736"/>
                    <a:pt x="4751764" y="1159736"/>
                  </a:cubicBezTo>
                  <a:cubicBezTo>
                    <a:pt x="5317511" y="1159736"/>
                    <a:pt x="5778642" y="899326"/>
                    <a:pt x="5778642" y="579918"/>
                  </a:cubicBezTo>
                  <a:cubicBezTo>
                    <a:pt x="5778642" y="260511"/>
                    <a:pt x="5317511" y="0"/>
                    <a:pt x="475176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7065" y="3654571"/>
            <a:ext cx="1736983" cy="1736983"/>
            <a:chOff x="0" y="0"/>
            <a:chExt cx="2055600" cy="20556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086902" y="7816433"/>
            <a:ext cx="6390525" cy="1594049"/>
            <a:chOff x="0" y="0"/>
            <a:chExt cx="5801808" cy="14472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1714" cy="1447165"/>
            </a:xfrm>
            <a:custGeom>
              <a:avLst/>
              <a:gdLst/>
              <a:ahLst/>
              <a:cxnLst/>
              <a:rect l="l" t="t" r="r" b="b"/>
              <a:pathLst>
                <a:path w="5801714" h="1447165">
                  <a:moveTo>
                    <a:pt x="47707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4770744" y="1447165"/>
                    <a:pt x="4770744" y="1447165"/>
                    <a:pt x="4770744" y="1447165"/>
                  </a:cubicBezTo>
                  <a:cubicBezTo>
                    <a:pt x="5338763" y="1447165"/>
                    <a:pt x="5801714" y="1122172"/>
                    <a:pt x="5801714" y="723519"/>
                  </a:cubicBezTo>
                  <a:cubicBezTo>
                    <a:pt x="5801714" y="324866"/>
                    <a:pt x="5338763" y="0"/>
                    <a:pt x="47707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821843" y="7759283"/>
            <a:ext cx="1718156" cy="1719962"/>
            <a:chOff x="0" y="0"/>
            <a:chExt cx="2054880" cy="20570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8675865" y="5794043"/>
            <a:ext cx="1029692" cy="892261"/>
          </a:xfrm>
          <a:custGeom>
            <a:avLst/>
            <a:gdLst/>
            <a:ahLst/>
            <a:cxnLst/>
            <a:rect l="l" t="t" r="r" b="b"/>
            <a:pathLst>
              <a:path w="1029692" h="892261">
                <a:moveTo>
                  <a:pt x="0" y="0"/>
                </a:moveTo>
                <a:lnTo>
                  <a:pt x="1029692" y="0"/>
                </a:lnTo>
                <a:lnTo>
                  <a:pt x="1029692" y="892261"/>
                </a:lnTo>
                <a:lnTo>
                  <a:pt x="0" y="892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266307" y="1476757"/>
            <a:ext cx="1641191" cy="615447"/>
          </a:xfrm>
          <a:custGeom>
            <a:avLst/>
            <a:gdLst/>
            <a:ahLst/>
            <a:cxnLst/>
            <a:rect l="l" t="t" r="r" b="b"/>
            <a:pathLst>
              <a:path w="1641191" h="615447">
                <a:moveTo>
                  <a:pt x="0" y="0"/>
                </a:moveTo>
                <a:lnTo>
                  <a:pt x="1641190" y="0"/>
                </a:lnTo>
                <a:lnTo>
                  <a:pt x="1641190" y="615446"/>
                </a:lnTo>
                <a:lnTo>
                  <a:pt x="0" y="6154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8871115" y="5740977"/>
            <a:ext cx="1668883" cy="1668883"/>
            <a:chOff x="0" y="0"/>
            <a:chExt cx="2055600" cy="20556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29" name="Freeform 29"/>
          <p:cNvSpPr/>
          <p:nvPr/>
        </p:nvSpPr>
        <p:spPr>
          <a:xfrm>
            <a:off x="8912508" y="3902514"/>
            <a:ext cx="1536825" cy="1240986"/>
          </a:xfrm>
          <a:custGeom>
            <a:avLst/>
            <a:gdLst/>
            <a:ahLst/>
            <a:cxnLst/>
            <a:rect l="l" t="t" r="r" b="b"/>
            <a:pathLst>
              <a:path w="1536825" h="1240986">
                <a:moveTo>
                  <a:pt x="0" y="0"/>
                </a:moveTo>
                <a:lnTo>
                  <a:pt x="1536825" y="0"/>
                </a:lnTo>
                <a:lnTo>
                  <a:pt x="1536825" y="1240986"/>
                </a:lnTo>
                <a:lnTo>
                  <a:pt x="0" y="12409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>
            <a:off x="9060252" y="5954750"/>
            <a:ext cx="1241337" cy="1241337"/>
          </a:xfrm>
          <a:custGeom>
            <a:avLst/>
            <a:gdLst/>
            <a:ahLst/>
            <a:cxnLst/>
            <a:rect l="l" t="t" r="r" b="b"/>
            <a:pathLst>
              <a:path w="1241337" h="1241337">
                <a:moveTo>
                  <a:pt x="0" y="0"/>
                </a:moveTo>
                <a:lnTo>
                  <a:pt x="1241337" y="0"/>
                </a:lnTo>
                <a:lnTo>
                  <a:pt x="1241337" y="1241337"/>
                </a:lnTo>
                <a:lnTo>
                  <a:pt x="0" y="1241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144000" y="8057560"/>
            <a:ext cx="1051996" cy="1150294"/>
          </a:xfrm>
          <a:custGeom>
            <a:avLst/>
            <a:gdLst/>
            <a:ahLst/>
            <a:cxnLst/>
            <a:rect l="l" t="t" r="r" b="b"/>
            <a:pathLst>
              <a:path w="1051996" h="1150294">
                <a:moveTo>
                  <a:pt x="0" y="0"/>
                </a:moveTo>
                <a:lnTo>
                  <a:pt x="1051996" y="0"/>
                </a:lnTo>
                <a:lnTo>
                  <a:pt x="1051996" y="1150294"/>
                </a:lnTo>
                <a:lnTo>
                  <a:pt x="0" y="1150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53523" y="6034137"/>
            <a:ext cx="7698492" cy="25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2146" spc="210">
                <a:solidFill>
                  <a:srgbClr val="231F20"/>
                </a:solidFill>
                <a:latin typeface="Lora"/>
              </a:rPr>
              <a:t> На начало 2024 года в число участников Договора об Антарктике входят 56 государств. Среди них: США, Великобритания, Австралия, Новая Зеландия, Франция, Италия, Россия и др. В настоящее время добыча полезных ископаемых в этом регионе запрещена.</a:t>
            </a:r>
          </a:p>
          <a:p>
            <a:pPr algn="ctr">
              <a:lnSpc>
                <a:spcPts val="2962"/>
              </a:lnSpc>
            </a:pPr>
            <a:endParaRPr lang="en-US" sz="2146" spc="210">
              <a:solidFill>
                <a:srgbClr val="231F20"/>
              </a:solidFill>
              <a:latin typeface="Lor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623726" y="7992646"/>
            <a:ext cx="5767907" cy="1234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Lora"/>
              </a:rPr>
              <a:t>наше присутствие в Антарктиде закрепляет статус Республики Беларусь на международной арене как государства науки и высоких технологий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23726" y="6079383"/>
            <a:ext cx="5336249" cy="91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Lora"/>
              </a:rPr>
              <a:t>проводить мониторинг озоносферы этого материка и экологический мониторинг Антарктики;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23726" y="3635521"/>
            <a:ext cx="5537681" cy="15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Lora"/>
              </a:rPr>
              <a:t>наше присутствие на этом материке позволяет осуществлять мониторинг биоразнообразия наземных и водных экосистем Антарктиды, в том числе с использованием генетических методов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05627" y="871393"/>
            <a:ext cx="4794879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231F20"/>
                </a:solidFill>
                <a:latin typeface="Lora"/>
              </a:rPr>
              <a:t>Белорусская станция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231F20"/>
                </a:solidFill>
                <a:latin typeface="Lora"/>
              </a:rPr>
              <a:t>«Гора Вечерняя» 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231F20"/>
                </a:solidFill>
                <a:latin typeface="Lora"/>
              </a:rPr>
              <a:t>в 2020 году была признана международной инспекцией одной из лучших.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16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92914" b="-9291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641355" y="4923675"/>
            <a:ext cx="47625" cy="4637272"/>
            <a:chOff x="0" y="0"/>
            <a:chExt cx="12543" cy="12213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60230" y="4923675"/>
            <a:ext cx="47625" cy="4637272"/>
            <a:chOff x="0" y="0"/>
            <a:chExt cx="12543" cy="1221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816045" y="4923675"/>
            <a:ext cx="1705100" cy="3044822"/>
          </a:xfrm>
          <a:custGeom>
            <a:avLst/>
            <a:gdLst/>
            <a:ahLst/>
            <a:cxnLst/>
            <a:rect l="l" t="t" r="r" b="b"/>
            <a:pathLst>
              <a:path w="1705100" h="3044822">
                <a:moveTo>
                  <a:pt x="0" y="0"/>
                </a:moveTo>
                <a:lnTo>
                  <a:pt x="1705100" y="0"/>
                </a:lnTo>
                <a:lnTo>
                  <a:pt x="1705100" y="3044822"/>
                </a:lnTo>
                <a:lnTo>
                  <a:pt x="0" y="30448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30858" y="4923675"/>
            <a:ext cx="2508172" cy="3044822"/>
          </a:xfrm>
          <a:custGeom>
            <a:avLst/>
            <a:gdLst/>
            <a:ahLst/>
            <a:cxnLst/>
            <a:rect l="l" t="t" r="r" b="b"/>
            <a:pathLst>
              <a:path w="2508172" h="3044822">
                <a:moveTo>
                  <a:pt x="0" y="0"/>
                </a:moveTo>
                <a:lnTo>
                  <a:pt x="2508172" y="0"/>
                </a:lnTo>
                <a:lnTo>
                  <a:pt x="2508172" y="3044822"/>
                </a:lnTo>
                <a:lnTo>
                  <a:pt x="0" y="3044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97841" y="4819650"/>
            <a:ext cx="2601735" cy="3148847"/>
          </a:xfrm>
          <a:custGeom>
            <a:avLst/>
            <a:gdLst/>
            <a:ahLst/>
            <a:cxnLst/>
            <a:rect l="l" t="t" r="r" b="b"/>
            <a:pathLst>
              <a:path w="2601735" h="3148847">
                <a:moveTo>
                  <a:pt x="0" y="0"/>
                </a:moveTo>
                <a:lnTo>
                  <a:pt x="2601734" y="0"/>
                </a:lnTo>
                <a:lnTo>
                  <a:pt x="2601734" y="3148847"/>
                </a:lnTo>
                <a:lnTo>
                  <a:pt x="0" y="3148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69226" y="962025"/>
            <a:ext cx="16831437" cy="3637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200" spc="411">
                <a:solidFill>
                  <a:srgbClr val="FFFFFF"/>
                </a:solidFill>
                <a:latin typeface="Lora"/>
              </a:rPr>
              <a:t> УСПЕХИ БЕЛОРУССКИХ УЧЕНЫХ НЕ ОГРАНИЧИВАЮТСЯ НАЗВАННЫМИ НАПРАВЛЕНИЯМИ. </a:t>
            </a:r>
          </a:p>
          <a:p>
            <a:pPr algn="ctr">
              <a:lnSpc>
                <a:spcPts val="5796"/>
              </a:lnSpc>
            </a:pPr>
            <a:r>
              <a:rPr lang="en-US" sz="4200" spc="411">
                <a:solidFill>
                  <a:srgbClr val="FFFFFF"/>
                </a:solidFill>
                <a:latin typeface="Lora"/>
              </a:rPr>
              <a:t>К ЧИСЛУ ПЕРЕДОВЫХ ДОСТИЖЕНИЙ МОЖНО ОТНЕСТИ СЛЕДУЮЩИЕ.</a:t>
            </a:r>
          </a:p>
          <a:p>
            <a:pPr marL="0" lvl="0" indent="0" algn="ctr">
              <a:lnSpc>
                <a:spcPts val="5796"/>
              </a:lnSpc>
              <a:spcBef>
                <a:spcPct val="0"/>
              </a:spcBef>
            </a:pPr>
            <a:endParaRPr lang="en-US" sz="4200" spc="411">
              <a:solidFill>
                <a:srgbClr val="FFFFFF"/>
              </a:solidFill>
              <a:latin typeface="Lor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93805" y="8535518"/>
            <a:ext cx="4195394" cy="49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941" spc="288">
                <a:solidFill>
                  <a:srgbClr val="231F20"/>
                </a:solidFill>
                <a:latin typeface="Lora Bold"/>
              </a:rPr>
              <a:t>электротранспорт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8173" y="8244722"/>
            <a:ext cx="4589757" cy="152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941" spc="288">
                <a:solidFill>
                  <a:srgbClr val="231F20"/>
                </a:solidFill>
                <a:latin typeface="Lora Bold"/>
              </a:rPr>
              <a:t>информатизация и искусственный интеллект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38204" y="8397122"/>
            <a:ext cx="5162459" cy="100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941" spc="288">
                <a:solidFill>
                  <a:srgbClr val="231F20"/>
                </a:solidFill>
                <a:latin typeface="Lora Bold"/>
              </a:rPr>
              <a:t>микроэлектроника и</a:t>
            </a:r>
          </a:p>
          <a:p>
            <a:pPr algn="ctr">
              <a:lnSpc>
                <a:spcPts val="4059"/>
              </a:lnSpc>
            </a:pPr>
            <a:r>
              <a:rPr lang="en-US" sz="2941" spc="288">
                <a:solidFill>
                  <a:srgbClr val="231F20"/>
                </a:solidFill>
                <a:latin typeface="Lora Bold"/>
              </a:rPr>
              <a:t> приборостроение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17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84567" y="8757538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005237" y="-1472858"/>
            <a:ext cx="14594757" cy="14594757"/>
          </a:xfrm>
          <a:custGeom>
            <a:avLst/>
            <a:gdLst/>
            <a:ahLst/>
            <a:cxnLst/>
            <a:rect l="l" t="t" r="r" b="b"/>
            <a:pathLst>
              <a:path w="14594757" h="14594757">
                <a:moveTo>
                  <a:pt x="0" y="0"/>
                </a:moveTo>
                <a:lnTo>
                  <a:pt x="14594757" y="0"/>
                </a:lnTo>
                <a:lnTo>
                  <a:pt x="14594757" y="14594757"/>
                </a:lnTo>
                <a:lnTo>
                  <a:pt x="0" y="145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56387" y="202880"/>
            <a:ext cx="10014926" cy="127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4970" spc="173">
                <a:solidFill>
                  <a:srgbClr val="040506"/>
                </a:solidFill>
                <a:latin typeface="Lora"/>
              </a:rPr>
              <a:t>информатизация и искусственный интеллект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13290" y="8595392"/>
            <a:ext cx="11028328" cy="154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Lora Bold"/>
              </a:rPr>
              <a:t>С помощью ИИ уже сейчас решается множество проблем в различных областях деятельности человека от разработки сложных систем и проведения медицинской диагностики, бизнес-анализа и специальных приложений до обеспечения кибербезопасности и реализации творческого потенциала. Перспективы его применения безграничны.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2057400"/>
            <a:ext cx="4589520" cy="8195571"/>
          </a:xfrm>
          <a:custGeom>
            <a:avLst/>
            <a:gdLst/>
            <a:ahLst/>
            <a:cxnLst/>
            <a:rect l="l" t="t" r="r" b="b"/>
            <a:pathLst>
              <a:path w="4589520" h="8195571">
                <a:moveTo>
                  <a:pt x="0" y="0"/>
                </a:moveTo>
                <a:lnTo>
                  <a:pt x="4589520" y="0"/>
                </a:lnTo>
                <a:lnTo>
                  <a:pt x="4589520" y="8195571"/>
                </a:lnTo>
                <a:lnTo>
                  <a:pt x="0" y="8195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38357" y="2929431"/>
            <a:ext cx="462440" cy="462440"/>
          </a:xfrm>
          <a:custGeom>
            <a:avLst/>
            <a:gdLst/>
            <a:ahLst/>
            <a:cxnLst/>
            <a:rect l="l" t="t" r="r" b="b"/>
            <a:pathLst>
              <a:path w="462440" h="462440">
                <a:moveTo>
                  <a:pt x="0" y="0"/>
                </a:moveTo>
                <a:lnTo>
                  <a:pt x="462440" y="0"/>
                </a:lnTo>
                <a:lnTo>
                  <a:pt x="462440" y="462440"/>
                </a:lnTo>
                <a:lnTo>
                  <a:pt x="0" y="46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38357" y="4842856"/>
            <a:ext cx="462440" cy="462440"/>
          </a:xfrm>
          <a:custGeom>
            <a:avLst/>
            <a:gdLst/>
            <a:ahLst/>
            <a:cxnLst/>
            <a:rect l="l" t="t" r="r" b="b"/>
            <a:pathLst>
              <a:path w="462440" h="462440">
                <a:moveTo>
                  <a:pt x="0" y="0"/>
                </a:moveTo>
                <a:lnTo>
                  <a:pt x="462440" y="0"/>
                </a:lnTo>
                <a:lnTo>
                  <a:pt x="462440" y="462440"/>
                </a:lnTo>
                <a:lnTo>
                  <a:pt x="0" y="46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38357" y="6934071"/>
            <a:ext cx="462440" cy="462440"/>
          </a:xfrm>
          <a:custGeom>
            <a:avLst/>
            <a:gdLst/>
            <a:ahLst/>
            <a:cxnLst/>
            <a:rect l="l" t="t" r="r" b="b"/>
            <a:pathLst>
              <a:path w="462440" h="462440">
                <a:moveTo>
                  <a:pt x="0" y="0"/>
                </a:moveTo>
                <a:lnTo>
                  <a:pt x="462440" y="0"/>
                </a:lnTo>
                <a:lnTo>
                  <a:pt x="462440" y="462440"/>
                </a:lnTo>
                <a:lnTo>
                  <a:pt x="0" y="462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99745" y="2527624"/>
            <a:ext cx="11436372" cy="127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7"/>
              </a:lnSpc>
            </a:pPr>
            <a:r>
              <a:rPr lang="en-US" sz="2433">
                <a:solidFill>
                  <a:srgbClr val="000000"/>
                </a:solidFill>
                <a:latin typeface="Lora"/>
              </a:rPr>
              <a:t> «Платформа искусственного интеллекта BELAI.BY» – веб-приложение для специалистов в сфере искусственного интеллекта (далее – ИИ) и всех заинтересованных в технологиях ИИ;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99745" y="4269532"/>
            <a:ext cx="11436372" cy="170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7"/>
              </a:lnSpc>
            </a:pPr>
            <a:r>
              <a:rPr lang="en-US" sz="2433">
                <a:solidFill>
                  <a:srgbClr val="000000"/>
                </a:solidFill>
                <a:latin typeface="Lora"/>
              </a:rPr>
              <a:t>Программный комплекс для первичной диагностики заболеваний легких в условиях массового обследования населения, а также для автоматизации процессов обнаружения новообразований в легких на основе компьютерно-томографических изображений;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99745" y="6291323"/>
            <a:ext cx="11436372" cy="170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7"/>
              </a:lnSpc>
            </a:pPr>
            <a:r>
              <a:rPr lang="en-US" sz="2433">
                <a:solidFill>
                  <a:srgbClr val="000000"/>
                </a:solidFill>
                <a:latin typeface="Lora"/>
              </a:rPr>
              <a:t>Беспилотные летательные аппараты «Бусел МКР» и «Гексакоптер-1», оснащенные новейшим аппаратно-программным комплексом отечественной разработки, сочетающим в себе технологии искусственного интеллекта.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18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59628" y="1839540"/>
            <a:ext cx="7941587" cy="77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Lora"/>
              </a:rPr>
              <a:t>Электротранспорт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94722" y="3114239"/>
            <a:ext cx="5105379" cy="6197728"/>
          </a:xfrm>
          <a:custGeom>
            <a:avLst/>
            <a:gdLst/>
            <a:ahLst/>
            <a:cxnLst/>
            <a:rect l="l" t="t" r="r" b="b"/>
            <a:pathLst>
              <a:path w="5105379" h="6197728">
                <a:moveTo>
                  <a:pt x="0" y="0"/>
                </a:moveTo>
                <a:lnTo>
                  <a:pt x="5105379" y="0"/>
                </a:lnTo>
                <a:lnTo>
                  <a:pt x="5105379" y="6197728"/>
                </a:lnTo>
                <a:lnTo>
                  <a:pt x="0" y="6197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75379" y="8101814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218068"/>
            <a:ext cx="1848766" cy="1896171"/>
          </a:xfrm>
          <a:custGeom>
            <a:avLst/>
            <a:gdLst/>
            <a:ahLst/>
            <a:cxnLst/>
            <a:rect l="l" t="t" r="r" b="b"/>
            <a:pathLst>
              <a:path w="1848766" h="1896171">
                <a:moveTo>
                  <a:pt x="0" y="0"/>
                </a:moveTo>
                <a:lnTo>
                  <a:pt x="1848766" y="0"/>
                </a:lnTo>
                <a:lnTo>
                  <a:pt x="1848766" y="1896171"/>
                </a:lnTo>
                <a:lnTo>
                  <a:pt x="0" y="189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95757" y="3564212"/>
            <a:ext cx="10126696" cy="59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000000"/>
                </a:solidFill>
                <a:latin typeface="Lora"/>
              </a:rPr>
              <a:t>малогабаритный двухместный грузопассажирский электромобиль малого класса ACADEMIC ELECTRO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2303" y="3648744"/>
            <a:ext cx="476782" cy="41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75"/>
              </a:lnSpc>
              <a:spcBef>
                <a:spcPct val="0"/>
              </a:spcBef>
            </a:pPr>
            <a:r>
              <a:rPr lang="en-US" sz="2518" spc="246">
                <a:solidFill>
                  <a:srgbClr val="397D5A"/>
                </a:solidFill>
                <a:latin typeface="Open Sauce 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5757" y="4652371"/>
            <a:ext cx="6278996" cy="29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231F20"/>
                </a:solidFill>
                <a:latin typeface="Lora"/>
              </a:rPr>
              <a:t>спортивный электромобиль Electro Roadster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303" y="4610354"/>
            <a:ext cx="476782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2429" y="5419403"/>
            <a:ext cx="9588785" cy="59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231F20"/>
                </a:solidFill>
                <a:latin typeface="Lora"/>
              </a:rPr>
              <a:t>коммерческий грузовой электромобиль МАЗ 4381ЕЕ грузоподъемностью 12 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2303" y="5529786"/>
            <a:ext cx="476782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2429" y="6449218"/>
            <a:ext cx="7471465" cy="29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231F20"/>
                </a:solidFill>
                <a:latin typeface="Lora"/>
              </a:rPr>
              <a:t>малый грузовой автомобиль, грузоподъемностью 1,5т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2303" y="6449218"/>
            <a:ext cx="476782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5757" y="7258267"/>
            <a:ext cx="9442241" cy="59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231F20"/>
                </a:solidFill>
                <a:latin typeface="Lora"/>
              </a:rPr>
              <a:t>разработаны и изготовлены экспериментальные образцы мехатронного модуля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2303" y="7368650"/>
            <a:ext cx="476782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9085" y="8243840"/>
            <a:ext cx="9622129" cy="12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231F20"/>
                </a:solidFill>
                <a:latin typeface="Lora"/>
              </a:rPr>
              <a:t>разработан комплекс конструкторских, схемотехнических и программно-алгоритмических решений и изготовлен экспериментальный образец тяговой аккумуляторной батареи легкового электромобиля БЕЛДЖИ еХ50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02303" y="8288082"/>
            <a:ext cx="476782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06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19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2544309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0310" y="225463"/>
            <a:ext cx="96612" cy="9776794"/>
            <a:chOff x="0" y="0"/>
            <a:chExt cx="23060" cy="23335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60" cy="2333584"/>
            </a:xfrm>
            <a:custGeom>
              <a:avLst/>
              <a:gdLst/>
              <a:ahLst/>
              <a:cxnLst/>
              <a:rect l="l" t="t" r="r" b="b"/>
              <a:pathLst>
                <a:path w="23060" h="2333584">
                  <a:moveTo>
                    <a:pt x="0" y="0"/>
                  </a:moveTo>
                  <a:lnTo>
                    <a:pt x="23060" y="0"/>
                  </a:lnTo>
                  <a:lnTo>
                    <a:pt x="23060" y="2333584"/>
                  </a:lnTo>
                  <a:lnTo>
                    <a:pt x="0" y="23335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3060" cy="2352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28800" y="210461"/>
            <a:ext cx="935131" cy="818239"/>
          </a:xfrm>
          <a:custGeom>
            <a:avLst/>
            <a:gdLst/>
            <a:ahLst/>
            <a:cxnLst/>
            <a:rect l="l" t="t" r="r" b="b"/>
            <a:pathLst>
              <a:path w="935131" h="818239">
                <a:moveTo>
                  <a:pt x="0" y="0"/>
                </a:moveTo>
                <a:lnTo>
                  <a:pt x="935131" y="0"/>
                </a:lnTo>
                <a:lnTo>
                  <a:pt x="935131" y="818239"/>
                </a:lnTo>
                <a:lnTo>
                  <a:pt x="0" y="818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73014" y="5113860"/>
            <a:ext cx="13917709" cy="2303338"/>
            <a:chOff x="0" y="0"/>
            <a:chExt cx="18556945" cy="3071117"/>
          </a:xfrm>
        </p:grpSpPr>
        <p:grpSp>
          <p:nvGrpSpPr>
            <p:cNvPr id="15" name="Group 15"/>
            <p:cNvGrpSpPr/>
            <p:nvPr/>
          </p:nvGrpSpPr>
          <p:grpSpPr>
            <a:xfrm>
              <a:off x="171757" y="1215825"/>
              <a:ext cx="169595" cy="16959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245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-57150"/>
              <a:ext cx="17957194" cy="720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000000"/>
                  </a:solidFill>
                  <a:latin typeface="Lora Bold"/>
                </a:rPr>
                <a:t>Выбрав предложенный Президентом А.Г.Лукашенко курс, мы: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99751" y="831213"/>
              <a:ext cx="17957194" cy="2239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67"/>
                </a:lnSpc>
              </a:pPr>
              <a:r>
                <a:rPr lang="en-US" sz="3044">
                  <a:solidFill>
                    <a:srgbClr val="000000"/>
                  </a:solidFill>
                  <a:latin typeface="Lora"/>
                </a:rPr>
                <a:t>избежали войн и потрясений</a:t>
              </a:r>
            </a:p>
            <a:p>
              <a:pPr algn="just">
                <a:lnSpc>
                  <a:spcPts val="4567"/>
                </a:lnSpc>
              </a:pPr>
              <a:r>
                <a:rPr lang="en-US" sz="3044">
                  <a:solidFill>
                    <a:srgbClr val="000000"/>
                  </a:solidFill>
                  <a:latin typeface="Lora"/>
                </a:rPr>
                <a:t>сохранили и приумножили достижения советского периода</a:t>
              </a:r>
            </a:p>
            <a:p>
              <a:pPr algn="just">
                <a:lnSpc>
                  <a:spcPts val="4717"/>
                </a:lnSpc>
              </a:pPr>
              <a:r>
                <a:rPr lang="en-US" sz="3144">
                  <a:solidFill>
                    <a:srgbClr val="000000"/>
                  </a:solidFill>
                  <a:latin typeface="Lora"/>
                </a:rPr>
                <a:t>обеспечили независимость в ключевых отраслях 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171757" y="1994028"/>
              <a:ext cx="169595" cy="169595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24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71757" y="2722423"/>
              <a:ext cx="169595" cy="169595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9245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9"/>
                  </a:lnSpc>
                </a:pPr>
                <a:endParaRPr/>
              </a:p>
            </p:txBody>
          </p:sp>
        </p:grpSp>
      </p:grpSp>
      <p:grpSp>
        <p:nvGrpSpPr>
          <p:cNvPr id="26" name="Group 26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2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673014" y="1687031"/>
            <a:ext cx="13337932" cy="204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37"/>
              </a:lnSpc>
            </a:pPr>
            <a:r>
              <a:rPr lang="en-US" sz="3026">
                <a:solidFill>
                  <a:srgbClr val="000000"/>
                </a:solidFill>
                <a:latin typeface="Lora Bold"/>
              </a:rPr>
              <a:t>15 марта 2024 г. исполняется 30 лет со дня принятия Конституции Республики Беларусь. </a:t>
            </a:r>
          </a:p>
          <a:p>
            <a:pPr>
              <a:lnSpc>
                <a:spcPts val="3957"/>
              </a:lnSpc>
            </a:pPr>
            <a:r>
              <a:rPr lang="en-US" sz="2826">
                <a:solidFill>
                  <a:srgbClr val="000000"/>
                </a:solidFill>
                <a:latin typeface="Lora"/>
              </a:rPr>
              <a:t>Ее основной нормой стало введение института президентства, что существенным образом определило траекторию развития нашей страны.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59628" y="1839540"/>
            <a:ext cx="7941587" cy="77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>
                <a:solidFill>
                  <a:srgbClr val="040506"/>
                </a:solidFill>
                <a:latin typeface="Lora"/>
              </a:rPr>
              <a:t>Электротранспорт</a:t>
            </a:r>
          </a:p>
        </p:txBody>
      </p:sp>
      <p:sp>
        <p:nvSpPr>
          <p:cNvPr id="4" name="Freeform 4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75379" y="8101814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218068"/>
            <a:ext cx="1848766" cy="1896171"/>
          </a:xfrm>
          <a:custGeom>
            <a:avLst/>
            <a:gdLst/>
            <a:ahLst/>
            <a:cxnLst/>
            <a:rect l="l" t="t" r="r" b="b"/>
            <a:pathLst>
              <a:path w="1848766" h="1896171">
                <a:moveTo>
                  <a:pt x="0" y="0"/>
                </a:moveTo>
                <a:lnTo>
                  <a:pt x="1848766" y="0"/>
                </a:lnTo>
                <a:lnTo>
                  <a:pt x="1848766" y="1896171"/>
                </a:lnTo>
                <a:lnTo>
                  <a:pt x="0" y="1896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05781" y="5143500"/>
            <a:ext cx="5874633" cy="3913974"/>
          </a:xfrm>
          <a:custGeom>
            <a:avLst/>
            <a:gdLst/>
            <a:ahLst/>
            <a:cxnLst/>
            <a:rect l="l" t="t" r="r" b="b"/>
            <a:pathLst>
              <a:path w="5874633" h="3913974">
                <a:moveTo>
                  <a:pt x="0" y="0"/>
                </a:moveTo>
                <a:lnTo>
                  <a:pt x="5874633" y="0"/>
                </a:lnTo>
                <a:lnTo>
                  <a:pt x="5874633" y="3913974"/>
                </a:lnTo>
                <a:lnTo>
                  <a:pt x="0" y="3913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02862" y="1028700"/>
            <a:ext cx="1185727" cy="1439425"/>
          </a:xfrm>
          <a:custGeom>
            <a:avLst/>
            <a:gdLst/>
            <a:ahLst/>
            <a:cxnLst/>
            <a:rect l="l" t="t" r="r" b="b"/>
            <a:pathLst>
              <a:path w="1185727" h="1439425">
                <a:moveTo>
                  <a:pt x="0" y="0"/>
                </a:moveTo>
                <a:lnTo>
                  <a:pt x="1185727" y="0"/>
                </a:lnTo>
                <a:lnTo>
                  <a:pt x="1185727" y="1439425"/>
                </a:lnTo>
                <a:lnTo>
                  <a:pt x="0" y="1439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3432268"/>
            <a:ext cx="11559627" cy="597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000000"/>
                </a:solidFill>
                <a:latin typeface="Lora Bold"/>
              </a:rPr>
              <a:t>Преимущества электротранспорта перед транспортом с двигателями </a:t>
            </a:r>
            <a:r>
              <a:rPr lang="en-US" sz="1789" spc="175">
                <a:solidFill>
                  <a:srgbClr val="000000"/>
                </a:solidFill>
                <a:latin typeface="Lora Bold"/>
                <a:hlinkClick r:id="rId9" tooltip="https://ru.wikipedia.org/wiki/%D0%94%D0%B2%D0%B8%D0%B3%D0%B0%D1%82%D0%B5%D0%BB%D1%8C_%D0%B2%D0%BD%D0%B5%D1%88%D0%BD%D0%B5%D0%B3%D0%BE_%D1%81%D0%B3%D0%BE%D1%80%D0%B0%D0%BD%D0%B8%D1%8F"/>
              </a:rPr>
              <a:t>внешнего</a:t>
            </a:r>
            <a:r>
              <a:rPr lang="en-US" sz="1789" spc="175">
                <a:solidFill>
                  <a:srgbClr val="000000"/>
                </a:solidFill>
                <a:latin typeface="Lora Bold"/>
              </a:rPr>
              <a:t> или </a:t>
            </a:r>
            <a:r>
              <a:rPr lang="en-US" sz="1789" spc="175">
                <a:solidFill>
                  <a:srgbClr val="000000"/>
                </a:solidFill>
                <a:latin typeface="Lora Bold"/>
                <a:hlinkClick r:id="rId10" tooltip="https://ru.wikipedia.org/wiki/%D0%94%D0%B2%D0%B8%D0%B3%D0%B0%D1%82%D0%B5%D0%BB%D1%8C_%D0%B2%D0%BD%D1%83%D1%82%D1%80%D0%B5%D0%BD%D0%BD%D0%B5%D0%B3%D0%BE_%D1%81%D0%B3%D0%BE%D1%80%D0%B0%D0%BD%D0%B8%D1%8F"/>
              </a:rPr>
              <a:t>внутреннего</a:t>
            </a:r>
            <a:r>
              <a:rPr lang="en-US" sz="1789" spc="175">
                <a:solidFill>
                  <a:srgbClr val="000000"/>
                </a:solidFill>
                <a:latin typeface="Lora Bold"/>
              </a:rPr>
              <a:t> сгорания – более высокая производительность и </a:t>
            </a:r>
            <a:r>
              <a:rPr lang="en-US" sz="1789" spc="175">
                <a:solidFill>
                  <a:srgbClr val="000000"/>
                </a:solidFill>
                <a:latin typeface="Lora Bold"/>
                <a:hlinkClick r:id="rId11" tooltip="https://ru.wikipedia.org/wiki/%D0%AD%D0%BA%D0%BE%D0%BB%D0%BE%D0%B3%D0%B8%D1%8F"/>
              </a:rPr>
              <a:t>экологичность</a:t>
            </a:r>
            <a:r>
              <a:rPr lang="en-US" sz="1789" spc="175">
                <a:solidFill>
                  <a:srgbClr val="000000"/>
                </a:solidFill>
                <a:latin typeface="Lora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879434"/>
            <a:ext cx="10349892" cy="277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69"/>
              </a:lnSpc>
            </a:pPr>
            <a:r>
              <a:rPr lang="en-US" sz="1789" spc="175">
                <a:solidFill>
                  <a:srgbClr val="231F20"/>
                </a:solidFill>
                <a:latin typeface="Lora"/>
              </a:rPr>
              <a:t>Постановлением Совета Министров Республики Беларусь от 9 апреля 2021 г. № 213 принята Комплексная программа развития электротранспорта на 2021–2025 годы. </a:t>
            </a:r>
          </a:p>
          <a:p>
            <a:pPr>
              <a:lnSpc>
                <a:spcPts val="2469"/>
              </a:lnSpc>
            </a:pPr>
            <a:r>
              <a:rPr lang="en-US" sz="1789" spc="175">
                <a:solidFill>
                  <a:srgbClr val="231F20"/>
                </a:solidFill>
                <a:latin typeface="Lora Italics"/>
              </a:rPr>
              <a:t>Цель – создание новой области экономического роста на основе формирования отрасли машиностроения – производства электротранспорта, а также условий для увеличения количества используемых транспортных средств на электрической тяге, расширения инфраструктуры электротранспорта и минимизации негативных влияний на экологию. </a:t>
            </a:r>
          </a:p>
          <a:p>
            <a:pPr marL="0" lvl="0" indent="0">
              <a:lnSpc>
                <a:spcPts val="2469"/>
              </a:lnSpc>
              <a:spcBef>
                <a:spcPct val="0"/>
              </a:spcBef>
            </a:pPr>
            <a:endParaRPr lang="en-US" sz="1789" spc="175">
              <a:solidFill>
                <a:srgbClr val="231F20"/>
              </a:solidFill>
              <a:latin typeface="Lora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08499" y="8155401"/>
            <a:ext cx="10190294" cy="90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469"/>
              </a:lnSpc>
              <a:spcBef>
                <a:spcPct val="0"/>
              </a:spcBef>
            </a:pPr>
            <a:r>
              <a:rPr lang="en-US" sz="1789" spc="175">
                <a:solidFill>
                  <a:srgbClr val="000000"/>
                </a:solidFill>
                <a:latin typeface="Lora Bold"/>
              </a:rPr>
              <a:t>Первый отечественный электромобиль, созданный на базе Geely SC7, академические ученые представили в 2017 году. Вся компонентная база его электропривода изготовлена в Беларуси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20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391271" y="2470917"/>
            <a:ext cx="454274" cy="39749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296835" y="161664"/>
            <a:ext cx="11868195" cy="139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6"/>
              </a:lnSpc>
            </a:pPr>
            <a:r>
              <a:rPr lang="en-US" sz="5521" spc="193">
                <a:solidFill>
                  <a:srgbClr val="040506"/>
                </a:solidFill>
                <a:latin typeface="Lora"/>
              </a:rPr>
              <a:t>В области микроэлектроники </a:t>
            </a:r>
          </a:p>
          <a:p>
            <a:pPr marL="0" lvl="0" indent="0" algn="ctr">
              <a:lnSpc>
                <a:spcPts val="5466"/>
              </a:lnSpc>
              <a:spcBef>
                <a:spcPct val="0"/>
              </a:spcBef>
            </a:pPr>
            <a:r>
              <a:rPr lang="en-US" sz="5521" spc="193">
                <a:solidFill>
                  <a:srgbClr val="040506"/>
                </a:solidFill>
                <a:latin typeface="Lora"/>
              </a:rPr>
              <a:t>и приборостроения: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7153" y="2404425"/>
            <a:ext cx="8865500" cy="76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7"/>
              </a:lnSpc>
            </a:pPr>
            <a:r>
              <a:rPr lang="en-US" sz="2266" spc="222">
                <a:solidFill>
                  <a:srgbClr val="231F20"/>
                </a:solidFill>
                <a:latin typeface="Lora"/>
              </a:rPr>
              <a:t>республиканская система автоматизированного мониторинга окружающей среды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74592" y="3547992"/>
            <a:ext cx="8865500" cy="11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7"/>
              </a:lnSpc>
            </a:pPr>
            <a:r>
              <a:rPr lang="en-US" sz="2266" spc="222">
                <a:solidFill>
                  <a:srgbClr val="231F20"/>
                </a:solidFill>
                <a:latin typeface="Lora"/>
              </a:rPr>
              <a:t>система для фиксации присутствия субъектов на контролируемой территории, основанная на нейросетевых методах распознавания лиц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7153" y="5029072"/>
            <a:ext cx="12951694" cy="11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7"/>
              </a:lnSpc>
            </a:pPr>
            <a:r>
              <a:rPr lang="en-US" sz="2266" spc="222">
                <a:solidFill>
                  <a:srgbClr val="231F20"/>
                </a:solidFill>
                <a:latin typeface="Lora"/>
              </a:rPr>
              <a:t>многофункциональный тренажерный комплекс для подготовки спасателей-пожарных действиям по ликвидации чрезвычайных ситуаций с участием электромобилей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74592" y="6369318"/>
            <a:ext cx="11393534" cy="11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7"/>
              </a:lnSpc>
            </a:pPr>
            <a:r>
              <a:rPr lang="en-US" sz="2266" spc="222">
                <a:solidFill>
                  <a:srgbClr val="231F20"/>
                </a:solidFill>
                <a:latin typeface="Lora"/>
              </a:rPr>
              <a:t>автоматизированная система непрерывного мониторинга технического состояния несущих конструкций высотных зданий и большепролетных сооружений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7153" y="7898657"/>
            <a:ext cx="12442907" cy="115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7"/>
              </a:lnSpc>
            </a:pPr>
            <a:r>
              <a:rPr lang="en-US" sz="2266" spc="222">
                <a:solidFill>
                  <a:srgbClr val="231F20"/>
                </a:solidFill>
                <a:latin typeface="Lora"/>
              </a:rPr>
              <a:t>комплекс приборов оптоакустического контроля материалов и конструкций (в том числе и сварных), определяющий дефекты размером в несколько микрон</a:t>
            </a:r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5448710" y="3614484"/>
            <a:ext cx="454274" cy="39749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391271" y="5095564"/>
            <a:ext cx="454274" cy="397490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5448710" y="6435810"/>
            <a:ext cx="454274" cy="397490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391271" y="7965150"/>
            <a:ext cx="454274" cy="397490"/>
            <a:chOff x="0" y="0"/>
            <a:chExt cx="812800" cy="7112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21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15493" y="2952967"/>
            <a:ext cx="14243807" cy="3811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09"/>
              </a:lnSpc>
            </a:pPr>
            <a:r>
              <a:rPr lang="en-US" sz="2999" spc="323">
                <a:solidFill>
                  <a:srgbClr val="231F20"/>
                </a:solidFill>
                <a:latin typeface="Lora"/>
              </a:rPr>
              <a:t> РЕСПУБЛИКА БЕЛАРУСЬ РАСПОЛАГАЕТ СЕРЬЕЗНЫМИ ТОЧКАМИ РОСТА, КОТОРЫЕ БУДУТ ОПРЕДЕЛЯТЬ ЛИЦО СТРАНЫ В БЛИЖАЙШИЕ ДЕСЯТИЛЕТИЯ.   ДОСТИЖЕНИЯ В КОСМИЧЕСКОЙ, АТОМНОЙ, БИОТЕХНОЛОГИЧЕСКОЙ ОТРАСЛЯХ ПРИВНОСЯТ В НАРОДНОЕ ХОЗЯЙСТВО СИНЕРГЕТИЧЕСКИЙ ЭФФЕКТ, СЛУЖАТ ДРАЙВЕРОМ ДЛЯ СМЕЖНЫХ ОТРАСЛЕЙ, СОЗДАНИЯ НОВЫХ ПРОИЗВОДСТВ, ПОДГОТОВКИ КАДРОВ ПО НОВЕЙШИМ СПЕЦИАЛЬНОСТЯМ.</a:t>
            </a:r>
          </a:p>
        </p:txBody>
      </p:sp>
      <p:grpSp>
        <p:nvGrpSpPr>
          <p:cNvPr id="4" name="Group 4"/>
          <p:cNvGrpSpPr/>
          <p:nvPr/>
        </p:nvGrpSpPr>
        <p:grpSpPr>
          <a:xfrm rot="826432">
            <a:off x="-19452691" y="-3678457"/>
            <a:ext cx="21026341" cy="12831921"/>
            <a:chOff x="0" y="0"/>
            <a:chExt cx="5537802" cy="33796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837489">
            <a:off x="2641986" y="-4687139"/>
            <a:ext cx="313833" cy="8482349"/>
            <a:chOff x="0" y="0"/>
            <a:chExt cx="82656" cy="2234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798902" y="187291"/>
            <a:ext cx="1389669" cy="1215960"/>
          </a:xfrm>
          <a:custGeom>
            <a:avLst/>
            <a:gdLst/>
            <a:ahLst/>
            <a:cxnLst/>
            <a:rect l="l" t="t" r="r" b="b"/>
            <a:pathLst>
              <a:path w="1389669" h="1215960">
                <a:moveTo>
                  <a:pt x="0" y="0"/>
                </a:moveTo>
                <a:lnTo>
                  <a:pt x="1389669" y="0"/>
                </a:lnTo>
                <a:lnTo>
                  <a:pt x="1389669" y="1215961"/>
                </a:lnTo>
                <a:lnTo>
                  <a:pt x="0" y="1215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624007" y="139666"/>
            <a:ext cx="15474606" cy="126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8"/>
              </a:lnSpc>
            </a:pPr>
            <a:r>
              <a:rPr lang="en-US" sz="2377">
                <a:solidFill>
                  <a:srgbClr val="000000"/>
                </a:solidFill>
                <a:latin typeface="Lora Bold"/>
              </a:rPr>
              <a:t>Многовековая история Беларуси свидетельствует: </a:t>
            </a:r>
          </a:p>
          <a:p>
            <a:pPr algn="ctr">
              <a:lnSpc>
                <a:spcPts val="3468"/>
              </a:lnSpc>
            </a:pPr>
            <a:r>
              <a:rPr lang="en-US" sz="2477">
                <a:solidFill>
                  <a:srgbClr val="000000"/>
                </a:solidFill>
                <a:latin typeface="Lora Bold"/>
              </a:rPr>
              <a:t>трудности никогда не останавливали белорусов. </a:t>
            </a:r>
          </a:p>
          <a:p>
            <a:pPr algn="ctr">
              <a:lnSpc>
                <a:spcPts val="3328"/>
              </a:lnSpc>
            </a:pPr>
            <a:r>
              <a:rPr lang="en-US" sz="2377">
                <a:solidFill>
                  <a:srgbClr val="000000"/>
                </a:solidFill>
                <a:latin typeface="Lora Bold"/>
              </a:rPr>
              <a:t>Наоборот, мотивировали, помогали решать самые амбициозные задачи.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9019" y="7756590"/>
            <a:ext cx="17728981" cy="2530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8"/>
              </a:lnSpc>
            </a:pPr>
            <a:r>
              <a:rPr lang="en-US" sz="2377">
                <a:solidFill>
                  <a:srgbClr val="000000"/>
                </a:solidFill>
                <a:latin typeface="Lora"/>
              </a:rPr>
              <a:t> Как подчеркнул Глава государства 20 октября 2023 г. на совещании по вопросу совершенствования системы планирования и контроля за реализацией стратегических проектов:</a:t>
            </a:r>
          </a:p>
          <a:p>
            <a:pPr algn="ctr">
              <a:lnSpc>
                <a:spcPts val="3328"/>
              </a:lnSpc>
            </a:pPr>
            <a:r>
              <a:rPr lang="en-US" sz="2377">
                <a:solidFill>
                  <a:srgbClr val="000000"/>
                </a:solidFill>
                <a:latin typeface="Lora"/>
              </a:rPr>
              <a:t> </a:t>
            </a:r>
            <a:r>
              <a:rPr lang="en-US" sz="2377">
                <a:solidFill>
                  <a:srgbClr val="000000"/>
                </a:solidFill>
                <a:latin typeface="Lora Bold Italics"/>
              </a:rPr>
              <a:t>«Это будущее не только любой системы, но и любой страны в целом. Стратегические проекты, если говорить о Беларуси, это будущее нашей страны… Без будущего не может существовать ни один человек, ни одна система, ни одно государство»</a:t>
            </a:r>
            <a:r>
              <a:rPr lang="en-US" sz="2377">
                <a:solidFill>
                  <a:srgbClr val="000000"/>
                </a:solidFill>
                <a:latin typeface="Lora"/>
              </a:rPr>
              <a:t>.</a:t>
            </a:r>
          </a:p>
          <a:p>
            <a:pPr algn="ctr">
              <a:lnSpc>
                <a:spcPts val="3328"/>
              </a:lnSpc>
            </a:pPr>
            <a:endParaRPr lang="en-US" sz="2377">
              <a:solidFill>
                <a:srgbClr val="000000"/>
              </a:solidFill>
              <a:latin typeface="Lora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22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2544309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0310" y="225463"/>
            <a:ext cx="96612" cy="9776794"/>
            <a:chOff x="0" y="0"/>
            <a:chExt cx="23060" cy="23335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60" cy="2333584"/>
            </a:xfrm>
            <a:custGeom>
              <a:avLst/>
              <a:gdLst/>
              <a:ahLst/>
              <a:cxnLst/>
              <a:rect l="l" t="t" r="r" b="b"/>
              <a:pathLst>
                <a:path w="23060" h="2333584">
                  <a:moveTo>
                    <a:pt x="0" y="0"/>
                  </a:moveTo>
                  <a:lnTo>
                    <a:pt x="23060" y="0"/>
                  </a:lnTo>
                  <a:lnTo>
                    <a:pt x="23060" y="2333584"/>
                  </a:lnTo>
                  <a:lnTo>
                    <a:pt x="0" y="23335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3060" cy="2352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28800" y="210461"/>
            <a:ext cx="935131" cy="818239"/>
          </a:xfrm>
          <a:custGeom>
            <a:avLst/>
            <a:gdLst/>
            <a:ahLst/>
            <a:cxnLst/>
            <a:rect l="l" t="t" r="r" b="b"/>
            <a:pathLst>
              <a:path w="935131" h="818239">
                <a:moveTo>
                  <a:pt x="0" y="0"/>
                </a:moveTo>
                <a:lnTo>
                  <a:pt x="935131" y="0"/>
                </a:lnTo>
                <a:lnTo>
                  <a:pt x="935131" y="818239"/>
                </a:lnTo>
                <a:lnTo>
                  <a:pt x="0" y="818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14396" y="2513457"/>
            <a:ext cx="13316158" cy="520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3709">
                <a:solidFill>
                  <a:srgbClr val="000000"/>
                </a:solidFill>
                <a:latin typeface="Lora Bold"/>
              </a:rPr>
              <a:t> В условиях сложной ситуации в мировой экономике каждому в нашей стране государством гарантированы:</a:t>
            </a:r>
          </a:p>
          <a:p>
            <a:pPr algn="ctr">
              <a:lnSpc>
                <a:spcPts val="5193"/>
              </a:lnSpc>
            </a:pPr>
            <a:endParaRPr lang="en-US" sz="3709">
              <a:solidFill>
                <a:srgbClr val="000000"/>
              </a:solidFill>
              <a:latin typeface="Lora Bold"/>
            </a:endParaRPr>
          </a:p>
          <a:p>
            <a:pPr>
              <a:lnSpc>
                <a:spcPts val="5193"/>
              </a:lnSpc>
            </a:pPr>
            <a:r>
              <a:rPr lang="en-US" sz="3709">
                <a:solidFill>
                  <a:srgbClr val="000000"/>
                </a:solidFill>
                <a:latin typeface="Lora Bold"/>
              </a:rPr>
              <a:t>  работа и соответствующая заработная плата</a:t>
            </a:r>
          </a:p>
          <a:p>
            <a:pPr>
              <a:lnSpc>
                <a:spcPts val="5193"/>
              </a:lnSpc>
            </a:pPr>
            <a:r>
              <a:rPr lang="en-US" sz="3709">
                <a:solidFill>
                  <a:srgbClr val="000000"/>
                </a:solidFill>
                <a:latin typeface="Lora Bold"/>
              </a:rPr>
              <a:t>  доступное образование и медицина</a:t>
            </a:r>
          </a:p>
          <a:p>
            <a:pPr>
              <a:lnSpc>
                <a:spcPts val="5193"/>
              </a:lnSpc>
            </a:pPr>
            <a:r>
              <a:rPr lang="en-US" sz="3709">
                <a:solidFill>
                  <a:srgbClr val="000000"/>
                </a:solidFill>
                <a:latin typeface="Lora Bold"/>
              </a:rPr>
              <a:t>  безопасность жизни и помощь в любой трудной жизненной ситуации.</a:t>
            </a:r>
          </a:p>
          <a:p>
            <a:pPr algn="ctr">
              <a:lnSpc>
                <a:spcPts val="5053"/>
              </a:lnSpc>
            </a:pPr>
            <a:endParaRPr lang="en-US" sz="3709">
              <a:solidFill>
                <a:srgbClr val="000000"/>
              </a:solidFill>
              <a:latin typeface="Lora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722269" y="4820583"/>
            <a:ext cx="127196" cy="12719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1604" y="5454106"/>
            <a:ext cx="127196" cy="127196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722269" y="6087628"/>
            <a:ext cx="127196" cy="12719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3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2544309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0310" y="225463"/>
            <a:ext cx="96612" cy="9776794"/>
            <a:chOff x="0" y="0"/>
            <a:chExt cx="23060" cy="23335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60" cy="2333584"/>
            </a:xfrm>
            <a:custGeom>
              <a:avLst/>
              <a:gdLst/>
              <a:ahLst/>
              <a:cxnLst/>
              <a:rect l="l" t="t" r="r" b="b"/>
              <a:pathLst>
                <a:path w="23060" h="2333584">
                  <a:moveTo>
                    <a:pt x="0" y="0"/>
                  </a:moveTo>
                  <a:lnTo>
                    <a:pt x="23060" y="0"/>
                  </a:lnTo>
                  <a:lnTo>
                    <a:pt x="23060" y="2333584"/>
                  </a:lnTo>
                  <a:lnTo>
                    <a:pt x="0" y="23335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3060" cy="2352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28800" y="210461"/>
            <a:ext cx="935131" cy="818239"/>
          </a:xfrm>
          <a:custGeom>
            <a:avLst/>
            <a:gdLst/>
            <a:ahLst/>
            <a:cxnLst/>
            <a:rect l="l" t="t" r="r" b="b"/>
            <a:pathLst>
              <a:path w="935131" h="818239">
                <a:moveTo>
                  <a:pt x="0" y="0"/>
                </a:moveTo>
                <a:lnTo>
                  <a:pt x="935131" y="0"/>
                </a:lnTo>
                <a:lnTo>
                  <a:pt x="935131" y="818239"/>
                </a:lnTo>
                <a:lnTo>
                  <a:pt x="0" y="818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08249" y="1980933"/>
            <a:ext cx="13328452" cy="614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7"/>
              </a:lnSpc>
            </a:pPr>
            <a:r>
              <a:rPr lang="en-US" sz="3805">
                <a:solidFill>
                  <a:srgbClr val="000000"/>
                </a:solidFill>
                <a:latin typeface="Lora Bold"/>
              </a:rPr>
              <a:t>Сегодня научно-технологический суверенитет государства является залогом его политической и экономической независимости. Не размеры территории и природные ископаемые, а интеллектуальный ресурс и человеческий капитал являются настоящими национальными богатствами нации. Это позволяет белорусам с оптимизмом смотреть в будущее.</a:t>
            </a:r>
          </a:p>
          <a:p>
            <a:pPr algn="ctr">
              <a:lnSpc>
                <a:spcPts val="6027"/>
              </a:lnSpc>
            </a:pPr>
            <a:endParaRPr lang="en-US" sz="3805">
              <a:solidFill>
                <a:srgbClr val="000000"/>
              </a:solidFill>
              <a:latin typeface="Lora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4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01900" y="-2544309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0310" y="225463"/>
            <a:ext cx="96612" cy="9776794"/>
            <a:chOff x="0" y="0"/>
            <a:chExt cx="23060" cy="23335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060" cy="2333584"/>
            </a:xfrm>
            <a:custGeom>
              <a:avLst/>
              <a:gdLst/>
              <a:ahLst/>
              <a:cxnLst/>
              <a:rect l="l" t="t" r="r" b="b"/>
              <a:pathLst>
                <a:path w="23060" h="2333584">
                  <a:moveTo>
                    <a:pt x="0" y="0"/>
                  </a:moveTo>
                  <a:lnTo>
                    <a:pt x="23060" y="0"/>
                  </a:lnTo>
                  <a:lnTo>
                    <a:pt x="23060" y="2333584"/>
                  </a:lnTo>
                  <a:lnTo>
                    <a:pt x="0" y="23335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3060" cy="23526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28800" y="210461"/>
            <a:ext cx="935131" cy="818239"/>
          </a:xfrm>
          <a:custGeom>
            <a:avLst/>
            <a:gdLst/>
            <a:ahLst/>
            <a:cxnLst/>
            <a:rect l="l" t="t" r="r" b="b"/>
            <a:pathLst>
              <a:path w="935131" h="818239">
                <a:moveTo>
                  <a:pt x="0" y="0"/>
                </a:moveTo>
                <a:lnTo>
                  <a:pt x="935131" y="0"/>
                </a:lnTo>
                <a:lnTo>
                  <a:pt x="935131" y="818239"/>
                </a:lnTo>
                <a:lnTo>
                  <a:pt x="0" y="8182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42763" y="2877836"/>
            <a:ext cx="127196" cy="12719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706361" y="320135"/>
            <a:ext cx="13332228" cy="4019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9"/>
              </a:lnSpc>
            </a:pPr>
            <a:r>
              <a:rPr lang="en-US" sz="3628">
                <a:solidFill>
                  <a:srgbClr val="000000"/>
                </a:solidFill>
                <a:latin typeface="Lora Bold"/>
              </a:rPr>
              <a:t> Сегодня Республика Беларусь:</a:t>
            </a:r>
          </a:p>
          <a:p>
            <a:pPr algn="ctr">
              <a:lnSpc>
                <a:spcPts val="5079"/>
              </a:lnSpc>
            </a:pPr>
            <a:endParaRPr lang="en-US" sz="3628">
              <a:solidFill>
                <a:srgbClr val="000000"/>
              </a:solidFill>
              <a:latin typeface="Lora Bold"/>
            </a:endParaRPr>
          </a:p>
          <a:p>
            <a:pPr>
              <a:lnSpc>
                <a:spcPts val="4379"/>
              </a:lnSpc>
            </a:pPr>
            <a:r>
              <a:rPr lang="en-US" sz="3128">
                <a:solidFill>
                  <a:srgbClr val="000000"/>
                </a:solidFill>
                <a:latin typeface="Lora Bold"/>
              </a:rPr>
              <a:t> успешно запускает в космос свои спутники</a:t>
            </a:r>
          </a:p>
          <a:p>
            <a:pPr>
              <a:lnSpc>
                <a:spcPts val="4379"/>
              </a:lnSpc>
            </a:pPr>
            <a:r>
              <a:rPr lang="en-US" sz="3128">
                <a:solidFill>
                  <a:srgbClr val="000000"/>
                </a:solidFill>
                <a:latin typeface="Lora Bold"/>
              </a:rPr>
              <a:t> уверенно вступила в клуб ядерных держав</a:t>
            </a:r>
          </a:p>
          <a:p>
            <a:pPr>
              <a:lnSpc>
                <a:spcPts val="4379"/>
              </a:lnSpc>
            </a:pPr>
            <a:r>
              <a:rPr lang="en-US" sz="3128">
                <a:solidFill>
                  <a:srgbClr val="000000"/>
                </a:solidFill>
                <a:latin typeface="Lora Bold"/>
              </a:rPr>
              <a:t> штурмует Антарктиду</a:t>
            </a:r>
          </a:p>
          <a:p>
            <a:pPr algn="l">
              <a:lnSpc>
                <a:spcPts val="4379"/>
              </a:lnSpc>
            </a:pPr>
            <a:r>
              <a:rPr lang="en-US" sz="3128">
                <a:solidFill>
                  <a:srgbClr val="000000"/>
                </a:solidFill>
                <a:latin typeface="Lora Bold"/>
              </a:rPr>
              <a:t> развивает востребованные во всем мире передовые IT- и биотехнологии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6361" y="5127005"/>
            <a:ext cx="13332228" cy="3313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Lora Bold"/>
              </a:rPr>
              <a:t>И речь идет не столько о конкретных достижениях, открытиях и изобретениях, да, это важно. Но еще важнее – это проектное стратегическое мышление нынешнего поколения белорусов, поколения творцов и созидателей.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42763" y="2376999"/>
            <a:ext cx="127196" cy="12719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42763" y="3507223"/>
            <a:ext cx="127196" cy="12719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42763" y="1876162"/>
            <a:ext cx="127196" cy="12719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245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5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93026" y="1695791"/>
            <a:ext cx="1400485" cy="5978241"/>
            <a:chOff x="0" y="0"/>
            <a:chExt cx="368852" cy="1574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574516"/>
            </a:xfrm>
            <a:custGeom>
              <a:avLst/>
              <a:gdLst/>
              <a:ahLst/>
              <a:cxnLst/>
              <a:rect l="l" t="t" r="r" b="b"/>
              <a:pathLst>
                <a:path w="368852" h="1574516">
                  <a:moveTo>
                    <a:pt x="0" y="0"/>
                  </a:moveTo>
                  <a:lnTo>
                    <a:pt x="368852" y="0"/>
                  </a:lnTo>
                  <a:lnTo>
                    <a:pt x="368852" y="1574516"/>
                  </a:lnTo>
                  <a:lnTo>
                    <a:pt x="0" y="1574516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593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93216" y="2316183"/>
            <a:ext cx="5408984" cy="4678771"/>
          </a:xfrm>
          <a:custGeom>
            <a:avLst/>
            <a:gdLst/>
            <a:ahLst/>
            <a:cxnLst/>
            <a:rect l="l" t="t" r="r" b="b"/>
            <a:pathLst>
              <a:path w="5408984" h="4678771">
                <a:moveTo>
                  <a:pt x="0" y="0"/>
                </a:moveTo>
                <a:lnTo>
                  <a:pt x="5408984" y="0"/>
                </a:lnTo>
                <a:lnTo>
                  <a:pt x="5408984" y="4678771"/>
                </a:lnTo>
                <a:lnTo>
                  <a:pt x="0" y="46787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71149" y="3589208"/>
            <a:ext cx="2663005" cy="2667856"/>
          </a:xfrm>
          <a:custGeom>
            <a:avLst/>
            <a:gdLst/>
            <a:ahLst/>
            <a:cxnLst/>
            <a:rect l="l" t="t" r="r" b="b"/>
            <a:pathLst>
              <a:path w="2663005" h="2667856">
                <a:moveTo>
                  <a:pt x="0" y="0"/>
                </a:moveTo>
                <a:lnTo>
                  <a:pt x="2663005" y="0"/>
                </a:lnTo>
                <a:lnTo>
                  <a:pt x="2663005" y="2667856"/>
                </a:lnTo>
                <a:lnTo>
                  <a:pt x="0" y="266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024659" y="1975566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4260" y="286808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44260" y="376343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44260" y="460438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4260" y="562492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44260" y="664410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93511" y="2153112"/>
            <a:ext cx="6187993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РАЗВИТИЕ АТОМНОЙ ЭНЕРГЕТИКИ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49193" y="2758247"/>
            <a:ext cx="6776211" cy="83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1"/>
              </a:lnSpc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ДОСТИЖЕНИЕ В ОБЛАСТИ </a:t>
            </a:r>
          </a:p>
          <a:p>
            <a:pPr algn="just">
              <a:lnSpc>
                <a:spcPts val="3311"/>
              </a:lnSpc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БИОТЕХНОЛОГИЙ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49193" y="3915156"/>
            <a:ext cx="5790503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1"/>
              </a:lnSpc>
              <a:spcBef>
                <a:spcPct val="0"/>
              </a:spcBef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КОСМИЧЕСКАЯ ОТРАСЛЬ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304875" y="4765167"/>
            <a:ext cx="6076629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1"/>
              </a:lnSpc>
              <a:spcBef>
                <a:spcPct val="0"/>
              </a:spcBef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АНТАРКТИДА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57674" y="5611974"/>
            <a:ext cx="6076629" cy="83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1"/>
              </a:lnSpc>
              <a:spcBef>
                <a:spcPct val="0"/>
              </a:spcBef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ИНФОРМАТИЗАЦИЯ И ИСКУССТВЕННЫЙ ИНТЕЛЛЕКТ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49193" y="6804885"/>
            <a:ext cx="5790503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11"/>
              </a:lnSpc>
              <a:spcBef>
                <a:spcPct val="0"/>
              </a:spcBef>
            </a:pPr>
            <a:r>
              <a:rPr lang="en-US" sz="2399" spc="235">
                <a:solidFill>
                  <a:srgbClr val="231F20"/>
                </a:solidFill>
                <a:latin typeface="Open Sauce"/>
              </a:rPr>
              <a:t>ЭЛЕКТРОТРАНСПОРТ</a:t>
            </a:r>
          </a:p>
        </p:txBody>
      </p:sp>
      <p:sp>
        <p:nvSpPr>
          <p:cNvPr id="26" name="Freeform 26"/>
          <p:cNvSpPr/>
          <p:nvPr/>
        </p:nvSpPr>
        <p:spPr>
          <a:xfrm>
            <a:off x="1828800" y="210461"/>
            <a:ext cx="935131" cy="818239"/>
          </a:xfrm>
          <a:custGeom>
            <a:avLst/>
            <a:gdLst/>
            <a:ahLst/>
            <a:cxnLst/>
            <a:rect l="l" t="t" r="r" b="b"/>
            <a:pathLst>
              <a:path w="935131" h="818239">
                <a:moveTo>
                  <a:pt x="0" y="0"/>
                </a:moveTo>
                <a:lnTo>
                  <a:pt x="935131" y="0"/>
                </a:lnTo>
                <a:lnTo>
                  <a:pt x="935131" y="818239"/>
                </a:lnTo>
                <a:lnTo>
                  <a:pt x="0" y="81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6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655617" y="834125"/>
            <a:ext cx="5124558" cy="5124558"/>
          </a:xfrm>
          <a:custGeom>
            <a:avLst/>
            <a:gdLst/>
            <a:ahLst/>
            <a:cxnLst/>
            <a:rect l="l" t="t" r="r" b="b"/>
            <a:pathLst>
              <a:path w="5124558" h="5124558">
                <a:moveTo>
                  <a:pt x="0" y="0"/>
                </a:moveTo>
                <a:lnTo>
                  <a:pt x="5124558" y="0"/>
                </a:lnTo>
                <a:lnTo>
                  <a:pt x="5124558" y="5124559"/>
                </a:lnTo>
                <a:lnTo>
                  <a:pt x="0" y="512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484874" y="-5378655"/>
            <a:ext cx="10757310" cy="10137227"/>
            <a:chOff x="0" y="0"/>
            <a:chExt cx="812800" cy="7659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65948"/>
            </a:xfrm>
            <a:custGeom>
              <a:avLst/>
              <a:gdLst/>
              <a:ahLst/>
              <a:cxnLst/>
              <a:rect l="l" t="t" r="r" b="b"/>
              <a:pathLst>
                <a:path w="812800" h="765948">
                  <a:moveTo>
                    <a:pt x="406400" y="0"/>
                  </a:moveTo>
                  <a:cubicBezTo>
                    <a:pt x="181951" y="0"/>
                    <a:pt x="0" y="171463"/>
                    <a:pt x="0" y="382974"/>
                  </a:cubicBezTo>
                  <a:cubicBezTo>
                    <a:pt x="0" y="594484"/>
                    <a:pt x="181951" y="765948"/>
                    <a:pt x="406400" y="765948"/>
                  </a:cubicBezTo>
                  <a:cubicBezTo>
                    <a:pt x="630849" y="765948"/>
                    <a:pt x="812800" y="594484"/>
                    <a:pt x="812800" y="382974"/>
                  </a:cubicBezTo>
                  <a:cubicBezTo>
                    <a:pt x="812800" y="17146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2758"/>
              <a:ext cx="660400" cy="641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29280" y="2371261"/>
            <a:ext cx="1164616" cy="1910409"/>
            <a:chOff x="0" y="0"/>
            <a:chExt cx="1451520" cy="2381040"/>
          </a:xfrm>
        </p:grpSpPr>
        <p:sp>
          <p:nvSpPr>
            <p:cNvPr id="11" name="Freeform 11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369657" y="3024047"/>
            <a:ext cx="325815" cy="605415"/>
            <a:chOff x="0" y="0"/>
            <a:chExt cx="406080" cy="754560"/>
          </a:xfrm>
        </p:grpSpPr>
        <p:sp>
          <p:nvSpPr>
            <p:cNvPr id="13" name="Freeform 13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675831" y="2548611"/>
            <a:ext cx="5916664" cy="1537801"/>
            <a:chOff x="0" y="0"/>
            <a:chExt cx="7374240" cy="1916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682689" y="4259140"/>
            <a:ext cx="1165193" cy="1910409"/>
            <a:chOff x="0" y="0"/>
            <a:chExt cx="1452240" cy="2381040"/>
          </a:xfrm>
        </p:grpSpPr>
        <p:sp>
          <p:nvSpPr>
            <p:cNvPr id="17" name="Freeform 17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2370135" y="4911926"/>
            <a:ext cx="325815" cy="605415"/>
            <a:chOff x="0" y="0"/>
            <a:chExt cx="406080" cy="754560"/>
          </a:xfrm>
        </p:grpSpPr>
        <p:sp>
          <p:nvSpPr>
            <p:cNvPr id="19" name="Freeform 19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6438452" y="4436490"/>
            <a:ext cx="5918974" cy="1537801"/>
            <a:chOff x="0" y="0"/>
            <a:chExt cx="7377120" cy="19166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8077359" y="6488712"/>
            <a:ext cx="1164616" cy="1910409"/>
            <a:chOff x="0" y="0"/>
            <a:chExt cx="1451520" cy="2381040"/>
          </a:xfrm>
        </p:grpSpPr>
        <p:sp>
          <p:nvSpPr>
            <p:cNvPr id="23" name="Freeform 23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8217737" y="7141498"/>
            <a:ext cx="325815" cy="605415"/>
            <a:chOff x="0" y="0"/>
            <a:chExt cx="406080" cy="754560"/>
          </a:xfrm>
        </p:grpSpPr>
        <p:sp>
          <p:nvSpPr>
            <p:cNvPr id="25" name="Freeform 25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523911" y="6666062"/>
            <a:ext cx="5916664" cy="1537801"/>
            <a:chOff x="0" y="0"/>
            <a:chExt cx="7374240" cy="19166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1530768" y="8376591"/>
            <a:ext cx="1165193" cy="1910409"/>
            <a:chOff x="0" y="0"/>
            <a:chExt cx="1452240" cy="2381040"/>
          </a:xfrm>
        </p:grpSpPr>
        <p:sp>
          <p:nvSpPr>
            <p:cNvPr id="29" name="Freeform 29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2218215" y="9029377"/>
            <a:ext cx="325815" cy="605415"/>
            <a:chOff x="0" y="0"/>
            <a:chExt cx="406080" cy="754560"/>
          </a:xfrm>
        </p:grpSpPr>
        <p:sp>
          <p:nvSpPr>
            <p:cNvPr id="31" name="Freeform 31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286531" y="8553941"/>
            <a:ext cx="5918974" cy="1537801"/>
            <a:chOff x="0" y="0"/>
            <a:chExt cx="7377120" cy="19166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</p:sp>
      </p:grpSp>
      <p:sp>
        <p:nvSpPr>
          <p:cNvPr id="34" name="Freeform 34"/>
          <p:cNvSpPr/>
          <p:nvPr/>
        </p:nvSpPr>
        <p:spPr>
          <a:xfrm>
            <a:off x="10973464" y="9077488"/>
            <a:ext cx="557304" cy="557304"/>
          </a:xfrm>
          <a:custGeom>
            <a:avLst/>
            <a:gdLst/>
            <a:ahLst/>
            <a:cxnLst/>
            <a:rect l="l" t="t" r="r" b="b"/>
            <a:pathLst>
              <a:path w="557304" h="557304">
                <a:moveTo>
                  <a:pt x="0" y="0"/>
                </a:moveTo>
                <a:lnTo>
                  <a:pt x="557304" y="0"/>
                </a:lnTo>
                <a:lnTo>
                  <a:pt x="557304" y="557304"/>
                </a:lnTo>
                <a:lnTo>
                  <a:pt x="0" y="5573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596708" y="2817568"/>
            <a:ext cx="578116" cy="999887"/>
          </a:xfrm>
          <a:custGeom>
            <a:avLst/>
            <a:gdLst/>
            <a:ahLst/>
            <a:cxnLst/>
            <a:rect l="l" t="t" r="r" b="b"/>
            <a:pathLst>
              <a:path w="578116" h="999887">
                <a:moveTo>
                  <a:pt x="0" y="0"/>
                </a:moveTo>
                <a:lnTo>
                  <a:pt x="578116" y="0"/>
                </a:lnTo>
                <a:lnTo>
                  <a:pt x="578116" y="999887"/>
                </a:lnTo>
                <a:lnTo>
                  <a:pt x="0" y="999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0769585" y="4600413"/>
            <a:ext cx="761183" cy="1189349"/>
          </a:xfrm>
          <a:custGeom>
            <a:avLst/>
            <a:gdLst/>
            <a:ahLst/>
            <a:cxnLst/>
            <a:rect l="l" t="t" r="r" b="b"/>
            <a:pathLst>
              <a:path w="761183" h="1189349">
                <a:moveTo>
                  <a:pt x="0" y="0"/>
                </a:moveTo>
                <a:lnTo>
                  <a:pt x="761183" y="0"/>
                </a:lnTo>
                <a:lnTo>
                  <a:pt x="761183" y="1189349"/>
                </a:lnTo>
                <a:lnTo>
                  <a:pt x="0" y="1189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9400936" y="6919765"/>
            <a:ext cx="484830" cy="919110"/>
          </a:xfrm>
          <a:custGeom>
            <a:avLst/>
            <a:gdLst/>
            <a:ahLst/>
            <a:cxnLst/>
            <a:rect l="l" t="t" r="r" b="b"/>
            <a:pathLst>
              <a:path w="484830" h="919110">
                <a:moveTo>
                  <a:pt x="0" y="0"/>
                </a:moveTo>
                <a:lnTo>
                  <a:pt x="484830" y="0"/>
                </a:lnTo>
                <a:lnTo>
                  <a:pt x="484830" y="919110"/>
                </a:lnTo>
                <a:lnTo>
                  <a:pt x="0" y="919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-251474" y="14395"/>
            <a:ext cx="8523911" cy="149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2"/>
              </a:lnSpc>
            </a:pPr>
            <a:r>
              <a:rPr lang="en-US" sz="4400" spc="431">
                <a:solidFill>
                  <a:srgbClr val="FFFFFF"/>
                </a:solidFill>
                <a:latin typeface="Lora"/>
              </a:rPr>
              <a:t>РАЗВИТИЕ </a:t>
            </a:r>
          </a:p>
          <a:p>
            <a:pPr marL="0" lvl="0" indent="0" algn="ctr">
              <a:lnSpc>
                <a:spcPts val="6072"/>
              </a:lnSpc>
              <a:spcBef>
                <a:spcPct val="0"/>
              </a:spcBef>
            </a:pPr>
            <a:r>
              <a:rPr lang="en-US" sz="4400" spc="431">
                <a:solidFill>
                  <a:srgbClr val="FFFFFF"/>
                </a:solidFill>
                <a:latin typeface="Lora"/>
              </a:rPr>
              <a:t>АТОМНОЙ ЭНЕРГЕТИКИ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481761" y="2713279"/>
            <a:ext cx="3636065" cy="112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1658" spc="162">
                <a:solidFill>
                  <a:srgbClr val="FFFFFF"/>
                </a:solidFill>
                <a:latin typeface="Lora"/>
              </a:rPr>
              <a:t>получен мощный источник относительно дешевой экологически чистой электроэнергии;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131540" y="2881172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847882" y="4743288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289124" y="6950599"/>
            <a:ext cx="4110733" cy="83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88"/>
              </a:lnSpc>
              <a:spcBef>
                <a:spcPct val="0"/>
              </a:spcBef>
            </a:pPr>
            <a:r>
              <a:rPr lang="en-US" sz="1658" spc="162">
                <a:solidFill>
                  <a:srgbClr val="FFFFFF"/>
                </a:solidFill>
                <a:latin typeface="Lora"/>
              </a:rPr>
              <a:t>снижена зависимость республики от импортируемого природного газа;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979620" y="6998623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695961" y="8860739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45696" y="4739521"/>
            <a:ext cx="3636065" cy="83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288"/>
              </a:lnSpc>
              <a:spcBef>
                <a:spcPct val="0"/>
              </a:spcBef>
            </a:pPr>
            <a:r>
              <a:rPr lang="en-US" sz="1658" spc="162">
                <a:solidFill>
                  <a:srgbClr val="FFFFFF"/>
                </a:solidFill>
                <a:latin typeface="Lora"/>
              </a:rPr>
              <a:t>наша страна полностью отказалась от импорта электрической энергии;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752547" y="8599146"/>
            <a:ext cx="4118082" cy="169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88"/>
              </a:lnSpc>
            </a:pPr>
            <a:r>
              <a:rPr lang="en-US" sz="1658" spc="162">
                <a:solidFill>
                  <a:srgbClr val="FFFFFF"/>
                </a:solidFill>
                <a:latin typeface="Lora"/>
              </a:rPr>
              <a:t> БелАЭС обеспечивает удовлетворение возрастающего спроса на электроэнергию реальным сектором экономики и населением.</a:t>
            </a:r>
          </a:p>
          <a:p>
            <a:pPr marL="0" lvl="0" indent="0" algn="r">
              <a:lnSpc>
                <a:spcPts val="2288"/>
              </a:lnSpc>
              <a:spcBef>
                <a:spcPct val="0"/>
              </a:spcBef>
            </a:pPr>
            <a:endParaRPr lang="en-US" sz="1658" spc="162">
              <a:solidFill>
                <a:srgbClr val="FFFFFF"/>
              </a:solidFill>
              <a:latin typeface="Lora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28647" y="2473769"/>
            <a:ext cx="6671383" cy="181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55"/>
              </a:lnSpc>
            </a:pPr>
            <a:r>
              <a:rPr lang="en-US" sz="1779" spc="174">
                <a:solidFill>
                  <a:srgbClr val="F5FFF5"/>
                </a:solidFill>
                <a:latin typeface="Lora"/>
              </a:rPr>
              <a:t>Еще в 1965 году в Институте ядерной энергетики в г.п. Сосны был построен исследовательский атомный реактор, здесь же белорусские ученые разработали первую в СССР передвижную атомную энергетическую установку.</a:t>
            </a:r>
          </a:p>
          <a:p>
            <a:pPr marL="0" lvl="0" indent="0" algn="l">
              <a:lnSpc>
                <a:spcPts val="2455"/>
              </a:lnSpc>
              <a:spcBef>
                <a:spcPct val="0"/>
              </a:spcBef>
            </a:pPr>
            <a:endParaRPr lang="en-US" sz="1779" spc="174">
              <a:solidFill>
                <a:srgbClr val="F5FFF5"/>
              </a:solidFill>
              <a:latin typeface="Lora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8717970" y="175992"/>
            <a:ext cx="9212547" cy="1976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8"/>
              </a:lnSpc>
            </a:pPr>
            <a:r>
              <a:rPr lang="en-US" sz="2827">
                <a:solidFill>
                  <a:srgbClr val="000000"/>
                </a:solidFill>
                <a:latin typeface="Lora Bold"/>
              </a:rPr>
              <a:t> Благодаря БелАЭС Беларусь получила ряд конкурентных преимуществ и смогла значительно укрепить энергетическую безопасность: 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7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7466" y="7943340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4864" y="9689723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194" y="4500081"/>
            <a:ext cx="1579981" cy="2591764"/>
            <a:chOff x="0" y="0"/>
            <a:chExt cx="1451520" cy="2381040"/>
          </a:xfrm>
        </p:grpSpPr>
        <p:sp>
          <p:nvSpPr>
            <p:cNvPr id="7" name="Freeform 7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36638" y="5385686"/>
            <a:ext cx="442018" cy="821339"/>
            <a:chOff x="0" y="0"/>
            <a:chExt cx="406080" cy="754560"/>
          </a:xfrm>
        </p:grpSpPr>
        <p:sp>
          <p:nvSpPr>
            <p:cNvPr id="9" name="Freeform 9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52010" y="4740684"/>
            <a:ext cx="8026867" cy="2086264"/>
            <a:chOff x="0" y="0"/>
            <a:chExt cx="7374240" cy="1916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854920" y="4996102"/>
            <a:ext cx="5357294" cy="154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04"/>
              </a:lnSpc>
              <a:spcBef>
                <a:spcPct val="0"/>
              </a:spcBef>
            </a:pPr>
            <a:r>
              <a:rPr lang="en-US" sz="2249" spc="220">
                <a:solidFill>
                  <a:srgbClr val="FFFFFF"/>
                </a:solidFill>
                <a:latin typeface="Lora"/>
              </a:rPr>
              <a:t>развитие атомной энергетики способно обеспечить более комфортные условия проживания населения.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892290" y="5764710"/>
            <a:ext cx="10102085" cy="3011050"/>
            <a:chOff x="0" y="0"/>
            <a:chExt cx="13469447" cy="4014733"/>
          </a:xfrm>
        </p:grpSpPr>
        <p:grpSp>
          <p:nvGrpSpPr>
            <p:cNvPr id="14" name="Group 14"/>
            <p:cNvGrpSpPr/>
            <p:nvPr/>
          </p:nvGrpSpPr>
          <p:grpSpPr>
            <a:xfrm>
              <a:off x="11020787" y="0"/>
              <a:ext cx="2448659" cy="4014733"/>
              <a:chOff x="0" y="0"/>
              <a:chExt cx="1452240" cy="23810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9685" y="-19812"/>
                <a:ext cx="1474216" cy="2444877"/>
              </a:xfrm>
              <a:custGeom>
                <a:avLst/>
                <a:gdLst/>
                <a:ahLst/>
                <a:cxnLst/>
                <a:rect l="l" t="t" r="r" b="b"/>
                <a:pathLst>
                  <a:path w="1474216" h="2444877">
                    <a:moveTo>
                      <a:pt x="78994" y="1078484"/>
                    </a:moveTo>
                    <a:lnTo>
                      <a:pt x="1078611" y="78994"/>
                    </a:lnTo>
                    <a:cubicBezTo>
                      <a:pt x="1158240" y="0"/>
                      <a:pt x="1287145" y="0"/>
                      <a:pt x="1366774" y="78994"/>
                    </a:cubicBezTo>
                    <a:lnTo>
                      <a:pt x="1474216" y="186436"/>
                    </a:lnTo>
                    <a:lnTo>
                      <a:pt x="582549" y="1078484"/>
                    </a:lnTo>
                    <a:cubicBezTo>
                      <a:pt x="502920" y="1157986"/>
                      <a:pt x="502920" y="1287018"/>
                      <a:pt x="582549" y="1366520"/>
                    </a:cubicBezTo>
                    <a:lnTo>
                      <a:pt x="1474216" y="2257933"/>
                    </a:lnTo>
                    <a:lnTo>
                      <a:pt x="1366774" y="2365375"/>
                    </a:lnTo>
                    <a:cubicBezTo>
                      <a:pt x="1287145" y="2444877"/>
                      <a:pt x="1158240" y="2444877"/>
                      <a:pt x="1078611" y="2365375"/>
                    </a:cubicBezTo>
                    <a:lnTo>
                      <a:pt x="78994" y="1366012"/>
                    </a:lnTo>
                    <a:cubicBezTo>
                      <a:pt x="0" y="1286510"/>
                      <a:pt x="0" y="1158113"/>
                      <a:pt x="78994" y="1078484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12465460" y="1371832"/>
              <a:ext cx="684702" cy="1272283"/>
              <a:chOff x="0" y="0"/>
              <a:chExt cx="406080" cy="75456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24257" y="-32385"/>
                <a:ext cx="447294" cy="842264"/>
              </a:xfrm>
              <a:custGeom>
                <a:avLst/>
                <a:gdLst/>
                <a:ahLst/>
                <a:cxnLst/>
                <a:rect l="l" t="t" r="r" b="b"/>
                <a:pathLst>
                  <a:path w="447294" h="842264">
                    <a:moveTo>
                      <a:pt x="96901" y="596138"/>
                    </a:moveTo>
                    <a:lnTo>
                      <a:pt x="281940" y="781304"/>
                    </a:lnTo>
                    <a:cubicBezTo>
                      <a:pt x="342900" y="842264"/>
                      <a:pt x="447294" y="799338"/>
                      <a:pt x="447294" y="712851"/>
                    </a:cubicBezTo>
                    <a:lnTo>
                      <a:pt x="447294" y="129413"/>
                    </a:lnTo>
                    <a:cubicBezTo>
                      <a:pt x="447294" y="42926"/>
                      <a:pt x="342900" y="0"/>
                      <a:pt x="281940" y="60960"/>
                    </a:cubicBezTo>
                    <a:lnTo>
                      <a:pt x="96901" y="246126"/>
                    </a:lnTo>
                    <a:cubicBezTo>
                      <a:pt x="0" y="343027"/>
                      <a:pt x="0" y="499237"/>
                      <a:pt x="96901" y="596138"/>
                    </a:cubicBez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372701"/>
              <a:ext cx="12438752" cy="3231696"/>
              <a:chOff x="0" y="0"/>
              <a:chExt cx="7377120" cy="191664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434580" cy="1963166"/>
              </a:xfrm>
              <a:custGeom>
                <a:avLst/>
                <a:gdLst/>
                <a:ahLst/>
                <a:cxnLst/>
                <a:rect l="l" t="t" r="r" b="b"/>
                <a:pathLst>
                  <a:path w="7434580" h="1963166">
                    <a:moveTo>
                      <a:pt x="967105" y="1963166"/>
                    </a:moveTo>
                    <a:lnTo>
                      <a:pt x="7434580" y="1963166"/>
                    </a:lnTo>
                    <a:lnTo>
                      <a:pt x="6596380" y="1125601"/>
                    </a:lnTo>
                    <a:cubicBezTo>
                      <a:pt x="6556883" y="1086104"/>
                      <a:pt x="6536563" y="1033780"/>
                      <a:pt x="6536563" y="981583"/>
                    </a:cubicBezTo>
                    <a:cubicBezTo>
                      <a:pt x="6536563" y="929386"/>
                      <a:pt x="6556375" y="877570"/>
                      <a:pt x="6596380" y="837565"/>
                    </a:cubicBezTo>
                    <a:lnTo>
                      <a:pt x="7434072" y="0"/>
                    </a:lnTo>
                    <a:lnTo>
                      <a:pt x="967105" y="0"/>
                    </a:lnTo>
                    <a:lnTo>
                      <a:pt x="0" y="980948"/>
                    </a:lnTo>
                    <a:lnTo>
                      <a:pt x="967105" y="1963039"/>
                    </a:lnTo>
                    <a:close/>
                  </a:path>
                </a:pathLst>
              </a:custGeom>
              <a:solidFill>
                <a:srgbClr val="397D5A"/>
              </a:solidFill>
            </p:spPr>
          </p:sp>
        </p:grpSp>
      </p:grpSp>
      <p:sp>
        <p:nvSpPr>
          <p:cNvPr id="20" name="Freeform 20"/>
          <p:cNvSpPr/>
          <p:nvPr/>
        </p:nvSpPr>
        <p:spPr>
          <a:xfrm rot="1357201">
            <a:off x="14075996" y="-475315"/>
            <a:ext cx="6150082" cy="6150082"/>
          </a:xfrm>
          <a:custGeom>
            <a:avLst/>
            <a:gdLst/>
            <a:ahLst/>
            <a:cxnLst/>
            <a:rect l="l" t="t" r="r" b="b"/>
            <a:pathLst>
              <a:path w="6150082" h="6150082">
                <a:moveTo>
                  <a:pt x="0" y="0"/>
                </a:moveTo>
                <a:lnTo>
                  <a:pt x="6150081" y="0"/>
                </a:lnTo>
                <a:lnTo>
                  <a:pt x="6150081" y="6150081"/>
                </a:lnTo>
                <a:lnTo>
                  <a:pt x="0" y="6150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7613401" y="-6873216"/>
            <a:ext cx="12925809" cy="12180726"/>
            <a:chOff x="0" y="0"/>
            <a:chExt cx="812800" cy="7659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765948"/>
            </a:xfrm>
            <a:custGeom>
              <a:avLst/>
              <a:gdLst/>
              <a:ahLst/>
              <a:cxnLst/>
              <a:rect l="l" t="t" r="r" b="b"/>
              <a:pathLst>
                <a:path w="812800" h="765948">
                  <a:moveTo>
                    <a:pt x="406400" y="0"/>
                  </a:moveTo>
                  <a:cubicBezTo>
                    <a:pt x="181951" y="0"/>
                    <a:pt x="0" y="171463"/>
                    <a:pt x="0" y="382974"/>
                  </a:cubicBezTo>
                  <a:cubicBezTo>
                    <a:pt x="0" y="594484"/>
                    <a:pt x="181951" y="765948"/>
                    <a:pt x="406400" y="765948"/>
                  </a:cubicBezTo>
                  <a:cubicBezTo>
                    <a:pt x="630849" y="765948"/>
                    <a:pt x="812800" y="594484"/>
                    <a:pt x="812800" y="382974"/>
                  </a:cubicBezTo>
                  <a:cubicBezTo>
                    <a:pt x="812800" y="17146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52758"/>
              <a:ext cx="660400" cy="641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726174" y="5307510"/>
            <a:ext cx="1044184" cy="1044184"/>
          </a:xfrm>
          <a:custGeom>
            <a:avLst/>
            <a:gdLst/>
            <a:ahLst/>
            <a:cxnLst/>
            <a:rect l="l" t="t" r="r" b="b"/>
            <a:pathLst>
              <a:path w="1044184" h="1044184">
                <a:moveTo>
                  <a:pt x="0" y="0"/>
                </a:moveTo>
                <a:lnTo>
                  <a:pt x="1044184" y="0"/>
                </a:lnTo>
                <a:lnTo>
                  <a:pt x="1044184" y="1044184"/>
                </a:lnTo>
                <a:lnTo>
                  <a:pt x="0" y="1044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076781" y="7420105"/>
            <a:ext cx="779032" cy="806243"/>
          </a:xfrm>
          <a:custGeom>
            <a:avLst/>
            <a:gdLst/>
            <a:ahLst/>
            <a:cxnLst/>
            <a:rect l="l" t="t" r="r" b="b"/>
            <a:pathLst>
              <a:path w="779032" h="806243">
                <a:moveTo>
                  <a:pt x="0" y="0"/>
                </a:moveTo>
                <a:lnTo>
                  <a:pt x="779032" y="0"/>
                </a:lnTo>
                <a:lnTo>
                  <a:pt x="779032" y="806243"/>
                </a:lnTo>
                <a:lnTo>
                  <a:pt x="0" y="806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28700" y="739906"/>
            <a:ext cx="6734642" cy="3760175"/>
          </a:xfrm>
          <a:custGeom>
            <a:avLst/>
            <a:gdLst/>
            <a:ahLst/>
            <a:cxnLst/>
            <a:rect l="l" t="t" r="r" b="b"/>
            <a:pathLst>
              <a:path w="6734642" h="3760175">
                <a:moveTo>
                  <a:pt x="0" y="0"/>
                </a:moveTo>
                <a:lnTo>
                  <a:pt x="6734642" y="0"/>
                </a:lnTo>
                <a:lnTo>
                  <a:pt x="6734642" y="3760175"/>
                </a:lnTo>
                <a:lnTo>
                  <a:pt x="0" y="37601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2722" y="8618205"/>
            <a:ext cx="1372141" cy="1549528"/>
          </a:xfrm>
          <a:custGeom>
            <a:avLst/>
            <a:gdLst/>
            <a:ahLst/>
            <a:cxnLst/>
            <a:rect l="l" t="t" r="r" b="b"/>
            <a:pathLst>
              <a:path w="1372141" h="1549528">
                <a:moveTo>
                  <a:pt x="0" y="0"/>
                </a:moveTo>
                <a:lnTo>
                  <a:pt x="1372142" y="0"/>
                </a:lnTo>
                <a:lnTo>
                  <a:pt x="1372142" y="1549529"/>
                </a:lnTo>
                <a:lnTo>
                  <a:pt x="0" y="15495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392099" y="6168925"/>
            <a:ext cx="7504797" cy="224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14"/>
              </a:lnSpc>
            </a:pPr>
            <a:r>
              <a:rPr lang="en-US" sz="1967" spc="192">
                <a:solidFill>
                  <a:srgbClr val="FFFFFF"/>
                </a:solidFill>
                <a:latin typeface="Lora"/>
              </a:rPr>
              <a:t> Помимо укрепления энергетической и экономической безопасности, это большой вклад и в сохранение окружающей среды: ожидается, что состоявшийся запуск двух энергоблоков БелАЭС позволит снизить выбросы парниковых газов более чем на 7 млн т в год.</a:t>
            </a:r>
          </a:p>
          <a:p>
            <a:pPr marL="0" lvl="0" indent="0" algn="r">
              <a:lnSpc>
                <a:spcPts val="1437"/>
              </a:lnSpc>
              <a:spcBef>
                <a:spcPct val="0"/>
              </a:spcBef>
            </a:pPr>
            <a:endParaRPr lang="en-US" sz="1967" spc="192">
              <a:solidFill>
                <a:srgbClr val="FFFFFF"/>
              </a:solidFill>
              <a:latin typeface="Lor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60073" y="35097"/>
            <a:ext cx="9727927" cy="144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3"/>
              </a:lnSpc>
              <a:spcBef>
                <a:spcPct val="0"/>
              </a:spcBef>
            </a:pPr>
            <a:r>
              <a:rPr lang="en-US" sz="4205" spc="412">
                <a:solidFill>
                  <a:srgbClr val="FFFFFF"/>
                </a:solidFill>
                <a:latin typeface="Lora"/>
              </a:rPr>
              <a:t>Глава государства А.Г.Лукашенко особо отметил: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941131" y="1895167"/>
            <a:ext cx="9220356" cy="218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15"/>
              </a:lnSpc>
            </a:pPr>
            <a:r>
              <a:rPr lang="en-US" sz="2692" spc="263">
                <a:solidFill>
                  <a:srgbClr val="F5FFF5"/>
                </a:solidFill>
                <a:latin typeface="Lora"/>
              </a:rPr>
              <a:t>«БелАЭС – это основа для дальнейшего развития страны… Наша страна таким образом стремительно ворвалась в атомную элиту мира». </a:t>
            </a:r>
          </a:p>
          <a:p>
            <a:pPr marL="0" lvl="0" indent="0" algn="l">
              <a:lnSpc>
                <a:spcPts val="2563"/>
              </a:lnSpc>
              <a:spcBef>
                <a:spcPct val="0"/>
              </a:spcBef>
            </a:pPr>
            <a:endParaRPr lang="en-US" sz="2692" spc="263">
              <a:solidFill>
                <a:srgbClr val="F5FFF5"/>
              </a:solidFill>
              <a:latin typeface="Lora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8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953454" y="1417798"/>
            <a:ext cx="7133524" cy="7136530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7304470" y="2962518"/>
            <a:ext cx="573538" cy="583310"/>
            <a:chOff x="0" y="0"/>
            <a:chExt cx="549360" cy="558720"/>
          </a:xfrm>
        </p:grpSpPr>
        <p:sp>
          <p:nvSpPr>
            <p:cNvPr id="5" name="Freeform 5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304470" y="6426298"/>
            <a:ext cx="573538" cy="583310"/>
            <a:chOff x="0" y="0"/>
            <a:chExt cx="549360" cy="558720"/>
          </a:xfrm>
        </p:grpSpPr>
        <p:sp>
          <p:nvSpPr>
            <p:cNvPr id="8" name="Freeform 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7463828" y="6595428"/>
            <a:ext cx="248057" cy="245050"/>
            <a:chOff x="0" y="0"/>
            <a:chExt cx="237600" cy="2347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162423" y="6426298"/>
            <a:ext cx="573538" cy="583310"/>
            <a:chOff x="0" y="0"/>
            <a:chExt cx="549360" cy="558720"/>
          </a:xfrm>
        </p:grpSpPr>
        <p:sp>
          <p:nvSpPr>
            <p:cNvPr id="13" name="Freeform 13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27795" y="6595428"/>
            <a:ext cx="248809" cy="245050"/>
            <a:chOff x="0" y="0"/>
            <a:chExt cx="238320" cy="2347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8252" cy="234696"/>
            </a:xfrm>
            <a:custGeom>
              <a:avLst/>
              <a:gdLst/>
              <a:ahLst/>
              <a:cxnLst/>
              <a:rect l="l" t="t" r="r" b="b"/>
              <a:pathLst>
                <a:path w="238252" h="234696">
                  <a:moveTo>
                    <a:pt x="0" y="117348"/>
                  </a:moveTo>
                  <a:cubicBezTo>
                    <a:pt x="0" y="52578"/>
                    <a:pt x="53340" y="0"/>
                    <a:pt x="119126" y="0"/>
                  </a:cubicBezTo>
                  <a:cubicBezTo>
                    <a:pt x="184912" y="0"/>
                    <a:pt x="238252" y="52578"/>
                    <a:pt x="238252" y="117348"/>
                  </a:cubicBezTo>
                  <a:cubicBezTo>
                    <a:pt x="238252" y="182118"/>
                    <a:pt x="184912" y="234696"/>
                    <a:pt x="119126" y="234696"/>
                  </a:cubicBezTo>
                  <a:cubicBezTo>
                    <a:pt x="53340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1162423" y="2962518"/>
            <a:ext cx="573538" cy="583310"/>
            <a:chOff x="0" y="0"/>
            <a:chExt cx="549360" cy="558720"/>
          </a:xfrm>
        </p:grpSpPr>
        <p:sp>
          <p:nvSpPr>
            <p:cNvPr id="18" name="Freeform 18"/>
            <p:cNvSpPr/>
            <p:nvPr/>
          </p:nvSpPr>
          <p:spPr>
            <a:xfrm>
              <a:off x="38100" y="38100"/>
              <a:ext cx="473075" cy="482473"/>
            </a:xfrm>
            <a:custGeom>
              <a:avLst/>
              <a:gdLst/>
              <a:ahLst/>
              <a:cxnLst/>
              <a:rect l="l" t="t" r="r" b="b"/>
              <a:pathLst>
                <a:path w="473075" h="482473">
                  <a:moveTo>
                    <a:pt x="0" y="241300"/>
                  </a:moveTo>
                  <a:cubicBezTo>
                    <a:pt x="0" y="108077"/>
                    <a:pt x="105918" y="0"/>
                    <a:pt x="236601" y="0"/>
                  </a:cubicBezTo>
                  <a:cubicBezTo>
                    <a:pt x="367284" y="0"/>
                    <a:pt x="473075" y="108077"/>
                    <a:pt x="473075" y="241300"/>
                  </a:cubicBezTo>
                  <a:cubicBezTo>
                    <a:pt x="473075" y="374523"/>
                    <a:pt x="367157" y="482473"/>
                    <a:pt x="236601" y="482473"/>
                  </a:cubicBezTo>
                  <a:cubicBezTo>
                    <a:pt x="106045" y="482473"/>
                    <a:pt x="0" y="374523"/>
                    <a:pt x="0" y="2413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49402" cy="558800"/>
            </a:xfrm>
            <a:custGeom>
              <a:avLst/>
              <a:gdLst/>
              <a:ahLst/>
              <a:cxnLst/>
              <a:rect l="l" t="t" r="r" b="b"/>
              <a:pathLst>
                <a:path w="549402" h="558800">
                  <a:moveTo>
                    <a:pt x="0" y="279400"/>
                  </a:moveTo>
                  <a:cubicBezTo>
                    <a:pt x="0" y="125730"/>
                    <a:pt x="122301" y="0"/>
                    <a:pt x="274701" y="0"/>
                  </a:cubicBezTo>
                  <a:lnTo>
                    <a:pt x="274701" y="38100"/>
                  </a:lnTo>
                  <a:lnTo>
                    <a:pt x="274701" y="0"/>
                  </a:lnTo>
                  <a:cubicBezTo>
                    <a:pt x="427101" y="0"/>
                    <a:pt x="549402" y="125730"/>
                    <a:pt x="549402" y="279400"/>
                  </a:cubicBezTo>
                  <a:lnTo>
                    <a:pt x="511302" y="279400"/>
                  </a:lnTo>
                  <a:lnTo>
                    <a:pt x="549402" y="279400"/>
                  </a:lnTo>
                  <a:cubicBezTo>
                    <a:pt x="549402" y="432943"/>
                    <a:pt x="427101" y="558800"/>
                    <a:pt x="274701" y="558800"/>
                  </a:cubicBezTo>
                  <a:lnTo>
                    <a:pt x="274701" y="520700"/>
                  </a:lnTo>
                  <a:lnTo>
                    <a:pt x="274701" y="558800"/>
                  </a:lnTo>
                  <a:cubicBezTo>
                    <a:pt x="122301" y="558673"/>
                    <a:pt x="0" y="432943"/>
                    <a:pt x="0" y="279400"/>
                  </a:cubicBezTo>
                  <a:lnTo>
                    <a:pt x="38100" y="279400"/>
                  </a:lnTo>
                  <a:lnTo>
                    <a:pt x="76200" y="279400"/>
                  </a:lnTo>
                  <a:lnTo>
                    <a:pt x="38100" y="279400"/>
                  </a:lnTo>
                  <a:lnTo>
                    <a:pt x="0" y="279400"/>
                  </a:lnTo>
                  <a:moveTo>
                    <a:pt x="76327" y="279400"/>
                  </a:moveTo>
                  <a:cubicBezTo>
                    <a:pt x="76327" y="300482"/>
                    <a:pt x="59182" y="317500"/>
                    <a:pt x="38227" y="317500"/>
                  </a:cubicBezTo>
                  <a:cubicBezTo>
                    <a:pt x="17272" y="317500"/>
                    <a:pt x="127" y="300355"/>
                    <a:pt x="127" y="279400"/>
                  </a:cubicBezTo>
                  <a:cubicBezTo>
                    <a:pt x="127" y="258445"/>
                    <a:pt x="17272" y="241300"/>
                    <a:pt x="38227" y="241300"/>
                  </a:cubicBezTo>
                  <a:cubicBezTo>
                    <a:pt x="59182" y="241300"/>
                    <a:pt x="76327" y="258445"/>
                    <a:pt x="76327" y="279400"/>
                  </a:cubicBezTo>
                  <a:cubicBezTo>
                    <a:pt x="76327" y="392303"/>
                    <a:pt x="165862" y="482473"/>
                    <a:pt x="274701" y="482473"/>
                  </a:cubicBezTo>
                  <a:cubicBezTo>
                    <a:pt x="383540" y="482473"/>
                    <a:pt x="473075" y="392176"/>
                    <a:pt x="473075" y="279400"/>
                  </a:cubicBezTo>
                  <a:cubicBezTo>
                    <a:pt x="473075" y="166624"/>
                    <a:pt x="383540" y="76327"/>
                    <a:pt x="274701" y="76327"/>
                  </a:cubicBezTo>
                  <a:lnTo>
                    <a:pt x="274701" y="38100"/>
                  </a:lnTo>
                  <a:lnTo>
                    <a:pt x="274701" y="76200"/>
                  </a:lnTo>
                  <a:cubicBezTo>
                    <a:pt x="165862" y="76327"/>
                    <a:pt x="76327" y="166497"/>
                    <a:pt x="76327" y="279400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467210" y="3131648"/>
            <a:ext cx="248057" cy="245050"/>
            <a:chOff x="0" y="0"/>
            <a:chExt cx="237600" cy="23472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328546" y="3131648"/>
            <a:ext cx="248057" cy="245050"/>
            <a:chOff x="0" y="0"/>
            <a:chExt cx="237600" cy="23472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7490" cy="234696"/>
            </a:xfrm>
            <a:custGeom>
              <a:avLst/>
              <a:gdLst/>
              <a:ahLst/>
              <a:cxnLst/>
              <a:rect l="l" t="t" r="r" b="b"/>
              <a:pathLst>
                <a:path w="237490" h="234696">
                  <a:moveTo>
                    <a:pt x="0" y="117348"/>
                  </a:moveTo>
                  <a:cubicBezTo>
                    <a:pt x="0" y="52578"/>
                    <a:pt x="53213" y="0"/>
                    <a:pt x="118745" y="0"/>
                  </a:cubicBezTo>
                  <a:cubicBezTo>
                    <a:pt x="184277" y="0"/>
                    <a:pt x="237490" y="52578"/>
                    <a:pt x="237490" y="117348"/>
                  </a:cubicBezTo>
                  <a:cubicBezTo>
                    <a:pt x="237490" y="182118"/>
                    <a:pt x="184277" y="234696"/>
                    <a:pt x="118745" y="234696"/>
                  </a:cubicBezTo>
                  <a:cubicBezTo>
                    <a:pt x="53213" y="234696"/>
                    <a:pt x="0" y="182118"/>
                    <a:pt x="0" y="117348"/>
                  </a:cubicBezTo>
                  <a:close/>
                </a:path>
              </a:pathLst>
            </a:custGeom>
            <a:solidFill>
              <a:srgbClr val="397D5A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1968494" y="2434341"/>
            <a:ext cx="5103444" cy="510344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397D5A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7458" tIns="57458" rIns="57458" bIns="57458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3812258" y="3131648"/>
            <a:ext cx="1415915" cy="1474377"/>
          </a:xfrm>
          <a:custGeom>
            <a:avLst/>
            <a:gdLst/>
            <a:ahLst/>
            <a:cxnLst/>
            <a:rect l="l" t="t" r="r" b="b"/>
            <a:pathLst>
              <a:path w="1415915" h="1474377">
                <a:moveTo>
                  <a:pt x="0" y="0"/>
                </a:moveTo>
                <a:lnTo>
                  <a:pt x="1415915" y="0"/>
                </a:lnTo>
                <a:lnTo>
                  <a:pt x="1415915" y="1474377"/>
                </a:lnTo>
                <a:lnTo>
                  <a:pt x="0" y="147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2181299" y="4561227"/>
            <a:ext cx="4677834" cy="222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z="3208" spc="160">
                <a:solidFill>
                  <a:srgbClr val="1C5739"/>
                </a:solidFill>
                <a:latin typeface="Lora Bold"/>
              </a:rPr>
              <a:t> ДОСТИЖЕНИЯ В ОБЛАСТИ БИОТЕХНОЛОГИЙ</a:t>
            </a:r>
          </a:p>
          <a:p>
            <a:pPr algn="ctr">
              <a:lnSpc>
                <a:spcPts val="4491"/>
              </a:lnSpc>
            </a:pPr>
            <a:endParaRPr lang="en-US" sz="3208" spc="160">
              <a:solidFill>
                <a:srgbClr val="1C5739"/>
              </a:solidFill>
              <a:latin typeface="Lora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09375" y="719411"/>
            <a:ext cx="12622860" cy="90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1"/>
              </a:lnSpc>
            </a:pPr>
            <a:r>
              <a:rPr lang="en-US" sz="3547" spc="322">
                <a:solidFill>
                  <a:srgbClr val="231F20"/>
                </a:solidFill>
                <a:latin typeface="Lora"/>
              </a:rPr>
              <a:t>Развитие биотехнологий в Беларуси демонстрирует прорывные открытия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09375" y="3131648"/>
            <a:ext cx="9098393" cy="272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5"/>
              </a:lnSpc>
            </a:pPr>
            <a:r>
              <a:rPr lang="en-US" sz="2420" spc="237">
                <a:solidFill>
                  <a:srgbClr val="231F20"/>
                </a:solidFill>
                <a:latin typeface="Lora Bold"/>
              </a:rPr>
              <a:t>Цели:</a:t>
            </a:r>
          </a:p>
          <a:p>
            <a:pPr>
              <a:lnSpc>
                <a:spcPts val="2383"/>
              </a:lnSpc>
            </a:pPr>
            <a:endParaRPr lang="en-US" sz="2420" spc="237">
              <a:solidFill>
                <a:srgbClr val="231F20"/>
              </a:solidFill>
              <a:latin typeface="Lora Bold"/>
            </a:endParaRPr>
          </a:p>
          <a:p>
            <a:pPr>
              <a:lnSpc>
                <a:spcPts val="2383"/>
              </a:lnSpc>
            </a:pPr>
            <a:r>
              <a:rPr lang="en-US" sz="2020" spc="197">
                <a:solidFill>
                  <a:srgbClr val="231F20"/>
                </a:solidFill>
                <a:latin typeface="Lora Bold"/>
              </a:rPr>
              <a:t>глубокая переработка зерна по современным биотехнологиям, что позволяет получать высокопродуктивные и сбалансированные корма и кормовые добавки.</a:t>
            </a:r>
          </a:p>
          <a:p>
            <a:pPr>
              <a:lnSpc>
                <a:spcPts val="2383"/>
              </a:lnSpc>
            </a:pPr>
            <a:endParaRPr lang="en-US" sz="2020" spc="197">
              <a:solidFill>
                <a:srgbClr val="231F20"/>
              </a:solidFill>
              <a:latin typeface="Lora Bold"/>
            </a:endParaRPr>
          </a:p>
          <a:p>
            <a:pPr marL="0" lvl="0" indent="0">
              <a:lnSpc>
                <a:spcPts val="2383"/>
              </a:lnSpc>
            </a:pPr>
            <a:r>
              <a:rPr lang="en-US" sz="2020" spc="197">
                <a:solidFill>
                  <a:srgbClr val="231F20"/>
                </a:solidFill>
                <a:latin typeface="Lora Bold"/>
              </a:rPr>
              <a:t>выпуск принципиально новых для Беларуси и стран СНГ продуктов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09650" y="1777015"/>
            <a:ext cx="9842925" cy="100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0"/>
              </a:lnSpc>
            </a:pPr>
            <a:r>
              <a:rPr lang="en-US" sz="1833" spc="179">
                <a:solidFill>
                  <a:srgbClr val="397D5A"/>
                </a:solidFill>
                <a:latin typeface="Lora Bold"/>
              </a:rPr>
              <a:t>Один из самых масштабных технологических проектов -</a:t>
            </a:r>
          </a:p>
          <a:p>
            <a:pPr marL="0" lvl="0" indent="0">
              <a:lnSpc>
                <a:spcPts val="2806"/>
              </a:lnSpc>
              <a:spcBef>
                <a:spcPct val="0"/>
              </a:spcBef>
            </a:pPr>
            <a:r>
              <a:rPr lang="en-US" sz="2033" spc="199">
                <a:solidFill>
                  <a:srgbClr val="397D5A"/>
                </a:solidFill>
                <a:latin typeface="Lora Bold"/>
              </a:rPr>
              <a:t>ЗАО «Белорусская национальная биотехнологическая корпорация»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2146" y="7066758"/>
            <a:ext cx="11752850" cy="1386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21"/>
              </a:lnSpc>
              <a:spcBef>
                <a:spcPct val="0"/>
              </a:spcBef>
            </a:pPr>
            <a:r>
              <a:rPr lang="en-US" sz="2696" spc="264">
                <a:solidFill>
                  <a:srgbClr val="397D5A"/>
                </a:solidFill>
                <a:latin typeface="Lora Bold"/>
              </a:rPr>
              <a:t>БНБК полностью покрывает потребности Беларуси в комбикормах и кормовых добавках, а также поставляет на экспорт более 85% произведенной продукции. </a:t>
            </a:r>
          </a:p>
        </p:txBody>
      </p:sp>
      <p:sp>
        <p:nvSpPr>
          <p:cNvPr id="33" name="Freeform 33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7502035" y="9448278"/>
            <a:ext cx="657240" cy="714374"/>
            <a:chOff x="0" y="0"/>
            <a:chExt cx="173100" cy="18814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3100" cy="188148"/>
            </a:xfrm>
            <a:custGeom>
              <a:avLst/>
              <a:gdLst/>
              <a:ahLst/>
              <a:cxnLst/>
              <a:rect l="l" t="t" r="r" b="b"/>
              <a:pathLst>
                <a:path w="173100" h="188148">
                  <a:moveTo>
                    <a:pt x="86550" y="0"/>
                  </a:moveTo>
                  <a:lnTo>
                    <a:pt x="86550" y="0"/>
                  </a:lnTo>
                  <a:cubicBezTo>
                    <a:pt x="134350" y="0"/>
                    <a:pt x="173100" y="38750"/>
                    <a:pt x="173100" y="86550"/>
                  </a:cubicBezTo>
                  <a:lnTo>
                    <a:pt x="173100" y="101598"/>
                  </a:lnTo>
                  <a:cubicBezTo>
                    <a:pt x="173100" y="149398"/>
                    <a:pt x="134350" y="188148"/>
                    <a:pt x="86550" y="188148"/>
                  </a:cubicBezTo>
                  <a:lnTo>
                    <a:pt x="86550" y="188148"/>
                  </a:lnTo>
                  <a:cubicBezTo>
                    <a:pt x="38750" y="188148"/>
                    <a:pt x="0" y="149398"/>
                    <a:pt x="0" y="101598"/>
                  </a:cubicBezTo>
                  <a:lnTo>
                    <a:pt x="0" y="86550"/>
                  </a:lnTo>
                  <a:cubicBezTo>
                    <a:pt x="0" y="38750"/>
                    <a:pt x="38750" y="0"/>
                    <a:pt x="86550" y="0"/>
                  </a:cubicBezTo>
                  <a:close/>
                </a:path>
              </a:pathLst>
            </a:custGeom>
            <a:solidFill>
              <a:srgbClr val="00693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73100" cy="216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9"/>
                </a:lnSpc>
              </a:pPr>
              <a:r>
                <a:rPr lang="en-US" sz="2699">
                  <a:solidFill>
                    <a:srgbClr val="FFFFFF"/>
                  </a:solidFill>
                  <a:latin typeface="Lora"/>
                </a:rPr>
                <a:t>9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1792</Words>
  <Application>Microsoft Office PowerPoint</Application>
  <PresentationFormat>Произвольный</PresentationFormat>
  <Paragraphs>167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Codec Pro ExtraBold</vt:lpstr>
      <vt:lpstr>Lora Bold</vt:lpstr>
      <vt:lpstr>Montserrat Light</vt:lpstr>
      <vt:lpstr>Lora Italics</vt:lpstr>
      <vt:lpstr>Lora</vt:lpstr>
      <vt:lpstr>Arial</vt:lpstr>
      <vt:lpstr>Codec Pro ExtraBold Italics</vt:lpstr>
      <vt:lpstr>Calibri</vt:lpstr>
      <vt:lpstr>Open Sauce</vt:lpstr>
      <vt:lpstr>Lora Bold Italics</vt:lpstr>
      <vt:lpstr>Open Sauce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БЕЛАРУСЬ : ПРОЕКТЫ БУДУЩЕГО</dc:title>
  <dc:creator>User</dc:creator>
  <cp:lastModifiedBy>User</cp:lastModifiedBy>
  <cp:revision>2</cp:revision>
  <dcterms:created xsi:type="dcterms:W3CDTF">2006-08-16T00:00:00Z</dcterms:created>
  <dcterms:modified xsi:type="dcterms:W3CDTF">2024-03-18T08:48:34Z</dcterms:modified>
  <dc:identifier>DAF_kIEZe2Y</dc:identifier>
</cp:coreProperties>
</file>